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6" r:id="rId9"/>
    <p:sldId id="268" r:id="rId10"/>
    <p:sldId id="267" r:id="rId11"/>
    <p:sldId id="269" r:id="rId12"/>
    <p:sldId id="270" r:id="rId13"/>
    <p:sldId id="263" r:id="rId14"/>
    <p:sldId id="264" r:id="rId15"/>
    <p:sldId id="265"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3" d="100"/>
          <a:sy n="103" d="100"/>
        </p:scale>
        <p:origin x="138" y="2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Nick\Downloads\TRIPSITE58270.CSV"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Nick\Downloads\TRIPSITE58270.CSV"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Food Superstore - Arrivals</a:t>
            </a:r>
          </a:p>
        </c:rich>
      </c:tx>
      <c:layout>
        <c:manualLayout>
          <c:xMode val="edge"/>
          <c:yMode val="edge"/>
          <c:x val="0.61530879979276043"/>
          <c:y val="3.5876908791472706E-2"/>
        </c:manualLayout>
      </c:layout>
      <c:overlay val="1"/>
      <c:spPr>
        <a:solidFill>
          <a:schemeClr val="bg1"/>
        </a:solid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3460414814176995E-2"/>
          <c:y val="2.1600392734413353E-2"/>
          <c:w val="0.88731619300886266"/>
          <c:h val="0.89357237561799618"/>
        </c:manualLayout>
      </c:layout>
      <c:lineChart>
        <c:grouping val="standard"/>
        <c:varyColors val="0"/>
        <c:ser>
          <c:idx val="0"/>
          <c:order val="0"/>
          <c:tx>
            <c:strRef>
              <c:f>TRIPSITE58270!$B$6</c:f>
              <c:strCache>
                <c:ptCount val="1"/>
                <c:pt idx="0">
                  <c:v>Friday</c:v>
                </c:pt>
              </c:strCache>
            </c:strRef>
          </c:tx>
          <c:spPr>
            <a:ln w="19050" cap="rnd">
              <a:solidFill>
                <a:schemeClr val="accent1"/>
              </a:solidFill>
              <a:round/>
            </a:ln>
            <a:effectLst/>
          </c:spPr>
          <c:marker>
            <c:symbol val="none"/>
          </c:marker>
          <c:cat>
            <c:numRef>
              <c:f>TRIPSITE58270!$C$5:$Q$5</c:f>
              <c:numCache>
                <c:formatCode>General</c:formatCode>
                <c:ptCount val="15"/>
                <c:pt idx="0">
                  <c:v>8</c:v>
                </c:pt>
                <c:pt idx="1">
                  <c:v>9</c:v>
                </c:pt>
                <c:pt idx="2">
                  <c:v>10</c:v>
                </c:pt>
                <c:pt idx="3">
                  <c:v>11</c:v>
                </c:pt>
                <c:pt idx="4">
                  <c:v>12</c:v>
                </c:pt>
                <c:pt idx="5">
                  <c:v>13</c:v>
                </c:pt>
                <c:pt idx="6">
                  <c:v>14</c:v>
                </c:pt>
                <c:pt idx="7">
                  <c:v>15</c:v>
                </c:pt>
                <c:pt idx="8">
                  <c:v>16</c:v>
                </c:pt>
                <c:pt idx="9">
                  <c:v>17</c:v>
                </c:pt>
                <c:pt idx="10">
                  <c:v>18</c:v>
                </c:pt>
                <c:pt idx="11">
                  <c:v>19</c:v>
                </c:pt>
                <c:pt idx="12">
                  <c:v>20</c:v>
                </c:pt>
                <c:pt idx="13">
                  <c:v>21</c:v>
                </c:pt>
                <c:pt idx="14">
                  <c:v>22</c:v>
                </c:pt>
              </c:numCache>
            </c:numRef>
          </c:cat>
          <c:val>
            <c:numRef>
              <c:f>TRIPSITE58270!$C$6:$Q$6</c:f>
              <c:numCache>
                <c:formatCode>General</c:formatCode>
                <c:ptCount val="15"/>
                <c:pt idx="0">
                  <c:v>2.6</c:v>
                </c:pt>
                <c:pt idx="1">
                  <c:v>3.347</c:v>
                </c:pt>
                <c:pt idx="2">
                  <c:v>4.2530000000000001</c:v>
                </c:pt>
                <c:pt idx="3">
                  <c:v>4.2949999999999999</c:v>
                </c:pt>
                <c:pt idx="4">
                  <c:v>4.9790000000000001</c:v>
                </c:pt>
                <c:pt idx="5">
                  <c:v>5.5469999999999997</c:v>
                </c:pt>
                <c:pt idx="6">
                  <c:v>5.1680000000000001</c:v>
                </c:pt>
                <c:pt idx="7">
                  <c:v>4.3470000000000004</c:v>
                </c:pt>
                <c:pt idx="8">
                  <c:v>3.9580000000000002</c:v>
                </c:pt>
                <c:pt idx="9">
                  <c:v>3.6739999999999999</c:v>
                </c:pt>
                <c:pt idx="10">
                  <c:v>3.8530000000000002</c:v>
                </c:pt>
                <c:pt idx="11">
                  <c:v>3.4630000000000001</c:v>
                </c:pt>
                <c:pt idx="12">
                  <c:v>3</c:v>
                </c:pt>
                <c:pt idx="13">
                  <c:v>1.9890000000000001</c:v>
                </c:pt>
                <c:pt idx="14">
                  <c:v>1.474</c:v>
                </c:pt>
              </c:numCache>
            </c:numRef>
          </c:val>
          <c:smooth val="0"/>
          <c:extLst>
            <c:ext xmlns:c16="http://schemas.microsoft.com/office/drawing/2014/chart" uri="{C3380CC4-5D6E-409C-BE32-E72D297353CC}">
              <c16:uniqueId val="{00000000-B2B6-4FE0-954C-9179C8F3D02D}"/>
            </c:ext>
          </c:extLst>
        </c:ser>
        <c:ser>
          <c:idx val="1"/>
          <c:order val="1"/>
          <c:tx>
            <c:strRef>
              <c:f>TRIPSITE58270!$B$7</c:f>
              <c:strCache>
                <c:ptCount val="1"/>
                <c:pt idx="0">
                  <c:v>Friday</c:v>
                </c:pt>
              </c:strCache>
            </c:strRef>
          </c:tx>
          <c:spPr>
            <a:ln w="22225" cap="rnd">
              <a:solidFill>
                <a:srgbClr val="FF0000"/>
              </a:solidFill>
              <a:round/>
            </a:ln>
            <a:effectLst/>
          </c:spPr>
          <c:marker>
            <c:symbol val="none"/>
          </c:marker>
          <c:cat>
            <c:numRef>
              <c:f>TRIPSITE58270!$C$5:$Q$5</c:f>
              <c:numCache>
                <c:formatCode>General</c:formatCode>
                <c:ptCount val="15"/>
                <c:pt idx="0">
                  <c:v>8</c:v>
                </c:pt>
                <c:pt idx="1">
                  <c:v>9</c:v>
                </c:pt>
                <c:pt idx="2">
                  <c:v>10</c:v>
                </c:pt>
                <c:pt idx="3">
                  <c:v>11</c:v>
                </c:pt>
                <c:pt idx="4">
                  <c:v>12</c:v>
                </c:pt>
                <c:pt idx="5">
                  <c:v>13</c:v>
                </c:pt>
                <c:pt idx="6">
                  <c:v>14</c:v>
                </c:pt>
                <c:pt idx="7">
                  <c:v>15</c:v>
                </c:pt>
                <c:pt idx="8">
                  <c:v>16</c:v>
                </c:pt>
                <c:pt idx="9">
                  <c:v>17</c:v>
                </c:pt>
                <c:pt idx="10">
                  <c:v>18</c:v>
                </c:pt>
                <c:pt idx="11">
                  <c:v>19</c:v>
                </c:pt>
                <c:pt idx="12">
                  <c:v>20</c:v>
                </c:pt>
                <c:pt idx="13">
                  <c:v>21</c:v>
                </c:pt>
                <c:pt idx="14">
                  <c:v>22</c:v>
                </c:pt>
              </c:numCache>
            </c:numRef>
          </c:cat>
          <c:val>
            <c:numRef>
              <c:f>TRIPSITE58270!$C$7:$Q$7</c:f>
              <c:numCache>
                <c:formatCode>General</c:formatCode>
                <c:ptCount val="15"/>
                <c:pt idx="0">
                  <c:v>2.302</c:v>
                </c:pt>
                <c:pt idx="1">
                  <c:v>3.4089999999999998</c:v>
                </c:pt>
                <c:pt idx="2">
                  <c:v>4.1379999999999999</c:v>
                </c:pt>
                <c:pt idx="3">
                  <c:v>4.8810000000000002</c:v>
                </c:pt>
                <c:pt idx="4">
                  <c:v>5.0190000000000001</c:v>
                </c:pt>
                <c:pt idx="5">
                  <c:v>5.1070000000000002</c:v>
                </c:pt>
                <c:pt idx="6">
                  <c:v>4.7300000000000004</c:v>
                </c:pt>
                <c:pt idx="7">
                  <c:v>4.0750000000000002</c:v>
                </c:pt>
                <c:pt idx="8">
                  <c:v>3.7360000000000002</c:v>
                </c:pt>
                <c:pt idx="9">
                  <c:v>3.484</c:v>
                </c:pt>
                <c:pt idx="10">
                  <c:v>4.1890000000000001</c:v>
                </c:pt>
                <c:pt idx="11">
                  <c:v>3.698</c:v>
                </c:pt>
                <c:pt idx="12">
                  <c:v>2.7919999999999998</c:v>
                </c:pt>
                <c:pt idx="13">
                  <c:v>1.774</c:v>
                </c:pt>
                <c:pt idx="14">
                  <c:v>0.755</c:v>
                </c:pt>
              </c:numCache>
            </c:numRef>
          </c:val>
          <c:smooth val="0"/>
          <c:extLst>
            <c:ext xmlns:c16="http://schemas.microsoft.com/office/drawing/2014/chart" uri="{C3380CC4-5D6E-409C-BE32-E72D297353CC}">
              <c16:uniqueId val="{00000001-B2B6-4FE0-954C-9179C8F3D02D}"/>
            </c:ext>
          </c:extLst>
        </c:ser>
        <c:ser>
          <c:idx val="2"/>
          <c:order val="2"/>
          <c:tx>
            <c:strRef>
              <c:f>TRIPSITE58270!$B$8</c:f>
              <c:strCache>
                <c:ptCount val="1"/>
                <c:pt idx="0">
                  <c:v>Tuesday</c:v>
                </c:pt>
              </c:strCache>
            </c:strRef>
          </c:tx>
          <c:spPr>
            <a:ln w="22225" cap="rnd">
              <a:solidFill>
                <a:schemeClr val="accent4"/>
              </a:solidFill>
              <a:round/>
            </a:ln>
            <a:effectLst/>
          </c:spPr>
          <c:marker>
            <c:symbol val="none"/>
          </c:marker>
          <c:cat>
            <c:numRef>
              <c:f>TRIPSITE58270!$C$5:$Q$5</c:f>
              <c:numCache>
                <c:formatCode>General</c:formatCode>
                <c:ptCount val="15"/>
                <c:pt idx="0">
                  <c:v>8</c:v>
                </c:pt>
                <c:pt idx="1">
                  <c:v>9</c:v>
                </c:pt>
                <c:pt idx="2">
                  <c:v>10</c:v>
                </c:pt>
                <c:pt idx="3">
                  <c:v>11</c:v>
                </c:pt>
                <c:pt idx="4">
                  <c:v>12</c:v>
                </c:pt>
                <c:pt idx="5">
                  <c:v>13</c:v>
                </c:pt>
                <c:pt idx="6">
                  <c:v>14</c:v>
                </c:pt>
                <c:pt idx="7">
                  <c:v>15</c:v>
                </c:pt>
                <c:pt idx="8">
                  <c:v>16</c:v>
                </c:pt>
                <c:pt idx="9">
                  <c:v>17</c:v>
                </c:pt>
                <c:pt idx="10">
                  <c:v>18</c:v>
                </c:pt>
                <c:pt idx="11">
                  <c:v>19</c:v>
                </c:pt>
                <c:pt idx="12">
                  <c:v>20</c:v>
                </c:pt>
                <c:pt idx="13">
                  <c:v>21</c:v>
                </c:pt>
                <c:pt idx="14">
                  <c:v>22</c:v>
                </c:pt>
              </c:numCache>
            </c:numRef>
          </c:cat>
          <c:val>
            <c:numRef>
              <c:f>TRIPSITE58270!$C$8:$Q$8</c:f>
              <c:numCache>
                <c:formatCode>General</c:formatCode>
                <c:ptCount val="15"/>
                <c:pt idx="0">
                  <c:v>1.0109999999999999</c:v>
                </c:pt>
                <c:pt idx="1">
                  <c:v>2.202</c:v>
                </c:pt>
                <c:pt idx="2">
                  <c:v>3.3029999999999999</c:v>
                </c:pt>
                <c:pt idx="3">
                  <c:v>3.4039999999999999</c:v>
                </c:pt>
                <c:pt idx="4">
                  <c:v>4.2359999999999998</c:v>
                </c:pt>
                <c:pt idx="5">
                  <c:v>4.1239999999999997</c:v>
                </c:pt>
                <c:pt idx="6">
                  <c:v>3.7530000000000001</c:v>
                </c:pt>
                <c:pt idx="7">
                  <c:v>3.5510000000000002</c:v>
                </c:pt>
                <c:pt idx="8">
                  <c:v>4.3819999999999997</c:v>
                </c:pt>
                <c:pt idx="9">
                  <c:v>4.0789999999999997</c:v>
                </c:pt>
                <c:pt idx="10">
                  <c:v>4.3929999999999998</c:v>
                </c:pt>
                <c:pt idx="11">
                  <c:v>4.7640000000000002</c:v>
                </c:pt>
                <c:pt idx="12">
                  <c:v>3.899</c:v>
                </c:pt>
                <c:pt idx="13">
                  <c:v>3.6070000000000002</c:v>
                </c:pt>
                <c:pt idx="14">
                  <c:v>2.6520000000000001</c:v>
                </c:pt>
              </c:numCache>
            </c:numRef>
          </c:val>
          <c:smooth val="0"/>
          <c:extLst>
            <c:ext xmlns:c16="http://schemas.microsoft.com/office/drawing/2014/chart" uri="{C3380CC4-5D6E-409C-BE32-E72D297353CC}">
              <c16:uniqueId val="{00000002-B2B6-4FE0-954C-9179C8F3D02D}"/>
            </c:ext>
          </c:extLst>
        </c:ser>
        <c:ser>
          <c:idx val="3"/>
          <c:order val="3"/>
          <c:tx>
            <c:strRef>
              <c:f>TRIPSITE58270!$B$9</c:f>
              <c:strCache>
                <c:ptCount val="1"/>
                <c:pt idx="0">
                  <c:v>Tuesday</c:v>
                </c:pt>
              </c:strCache>
            </c:strRef>
          </c:tx>
          <c:spPr>
            <a:ln w="22225" cap="rnd">
              <a:solidFill>
                <a:srgbClr val="00B050"/>
              </a:solidFill>
              <a:round/>
            </a:ln>
            <a:effectLst/>
          </c:spPr>
          <c:marker>
            <c:symbol val="none"/>
          </c:marker>
          <c:cat>
            <c:numRef>
              <c:f>TRIPSITE58270!$C$5:$Q$5</c:f>
              <c:numCache>
                <c:formatCode>General</c:formatCode>
                <c:ptCount val="15"/>
                <c:pt idx="0">
                  <c:v>8</c:v>
                </c:pt>
                <c:pt idx="1">
                  <c:v>9</c:v>
                </c:pt>
                <c:pt idx="2">
                  <c:v>10</c:v>
                </c:pt>
                <c:pt idx="3">
                  <c:v>11</c:v>
                </c:pt>
                <c:pt idx="4">
                  <c:v>12</c:v>
                </c:pt>
                <c:pt idx="5">
                  <c:v>13</c:v>
                </c:pt>
                <c:pt idx="6">
                  <c:v>14</c:v>
                </c:pt>
                <c:pt idx="7">
                  <c:v>15</c:v>
                </c:pt>
                <c:pt idx="8">
                  <c:v>16</c:v>
                </c:pt>
                <c:pt idx="9">
                  <c:v>17</c:v>
                </c:pt>
                <c:pt idx="10">
                  <c:v>18</c:v>
                </c:pt>
                <c:pt idx="11">
                  <c:v>19</c:v>
                </c:pt>
                <c:pt idx="12">
                  <c:v>20</c:v>
                </c:pt>
                <c:pt idx="13">
                  <c:v>21</c:v>
                </c:pt>
                <c:pt idx="14">
                  <c:v>22</c:v>
                </c:pt>
              </c:numCache>
            </c:numRef>
          </c:cat>
          <c:val>
            <c:numRef>
              <c:f>TRIPSITE58270!$C$9:$Q$9</c:f>
              <c:numCache>
                <c:formatCode>General</c:formatCode>
                <c:ptCount val="15"/>
                <c:pt idx="0">
                  <c:v>1.3580000000000001</c:v>
                </c:pt>
                <c:pt idx="1">
                  <c:v>2.1259999999999999</c:v>
                </c:pt>
                <c:pt idx="2">
                  <c:v>3.911</c:v>
                </c:pt>
                <c:pt idx="3">
                  <c:v>4.226</c:v>
                </c:pt>
                <c:pt idx="4">
                  <c:v>4.6539999999999999</c:v>
                </c:pt>
                <c:pt idx="5">
                  <c:v>4.8170000000000002</c:v>
                </c:pt>
                <c:pt idx="6">
                  <c:v>4.6909999999999998</c:v>
                </c:pt>
                <c:pt idx="7">
                  <c:v>4.226</c:v>
                </c:pt>
                <c:pt idx="8">
                  <c:v>4.4649999999999999</c:v>
                </c:pt>
                <c:pt idx="9">
                  <c:v>4.4269999999999996</c:v>
                </c:pt>
                <c:pt idx="10">
                  <c:v>5.3330000000000002</c:v>
                </c:pt>
                <c:pt idx="11">
                  <c:v>4.8920000000000003</c:v>
                </c:pt>
                <c:pt idx="12">
                  <c:v>3.7730000000000001</c:v>
                </c:pt>
                <c:pt idx="13">
                  <c:v>2.3519999999999999</c:v>
                </c:pt>
                <c:pt idx="14">
                  <c:v>1.6479999999999999</c:v>
                </c:pt>
              </c:numCache>
            </c:numRef>
          </c:val>
          <c:smooth val="0"/>
          <c:extLst>
            <c:ext xmlns:c16="http://schemas.microsoft.com/office/drawing/2014/chart" uri="{C3380CC4-5D6E-409C-BE32-E72D297353CC}">
              <c16:uniqueId val="{00000003-B2B6-4FE0-954C-9179C8F3D02D}"/>
            </c:ext>
          </c:extLst>
        </c:ser>
        <c:dLbls>
          <c:showLegendKey val="0"/>
          <c:showVal val="0"/>
          <c:showCatName val="0"/>
          <c:showSerName val="0"/>
          <c:showPercent val="0"/>
          <c:showBubbleSize val="0"/>
        </c:dLbls>
        <c:smooth val="0"/>
        <c:axId val="305692584"/>
        <c:axId val="305693896"/>
      </c:lineChart>
      <c:catAx>
        <c:axId val="30569258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Time (24 Hour)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5693896"/>
        <c:crosses val="autoZero"/>
        <c:auto val="1"/>
        <c:lblAlgn val="ctr"/>
        <c:lblOffset val="100"/>
        <c:noMultiLvlLbl val="0"/>
      </c:catAx>
      <c:valAx>
        <c:axId val="3056938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Vehicular Trip Rate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5692584"/>
        <c:crosses val="autoZero"/>
        <c:crossBetween val="between"/>
        <c:majorUnit val="0.5"/>
      </c:valAx>
      <c:spPr>
        <a:noFill/>
        <a:ln>
          <a:noFill/>
        </a:ln>
        <a:effectLst/>
      </c:spPr>
    </c:plotArea>
    <c:legend>
      <c:legendPos val="r"/>
      <c:layout>
        <c:manualLayout>
          <c:xMode val="edge"/>
          <c:yMode val="edge"/>
          <c:x val="0.80987214394619722"/>
          <c:y val="0.11561065176131334"/>
          <c:w val="0.16781868295735267"/>
          <c:h val="0.13254879222571408"/>
        </c:manualLayout>
      </c:layout>
      <c:overlay val="0"/>
      <c:spPr>
        <a:solidFill>
          <a:schemeClr val="bg1"/>
        </a:solid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Food Superstore - Arrivals</a:t>
            </a:r>
          </a:p>
        </c:rich>
      </c:tx>
      <c:layout>
        <c:manualLayout>
          <c:xMode val="edge"/>
          <c:yMode val="edge"/>
          <c:x val="0.63166498413229344"/>
          <c:y val="3.9273406280471532E-2"/>
        </c:manualLayout>
      </c:layout>
      <c:overlay val="1"/>
      <c:spPr>
        <a:solidFill>
          <a:schemeClr val="bg1"/>
        </a:solid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8787219288596148E-2"/>
          <c:y val="2.1600392734413353E-2"/>
          <c:w val="0.89198938853444343"/>
          <c:h val="0.89357237561799618"/>
        </c:manualLayout>
      </c:layout>
      <c:lineChart>
        <c:grouping val="standard"/>
        <c:varyColors val="0"/>
        <c:ser>
          <c:idx val="2"/>
          <c:order val="2"/>
          <c:tx>
            <c:strRef>
              <c:f>TRIPSITE58270!$B$8</c:f>
              <c:strCache>
                <c:ptCount val="1"/>
                <c:pt idx="0">
                  <c:v>Tuesday</c:v>
                </c:pt>
              </c:strCache>
            </c:strRef>
          </c:tx>
          <c:spPr>
            <a:ln w="22225" cap="rnd">
              <a:solidFill>
                <a:schemeClr val="accent4"/>
              </a:solidFill>
              <a:round/>
            </a:ln>
            <a:effectLst/>
          </c:spPr>
          <c:marker>
            <c:symbol val="none"/>
          </c:marker>
          <c:cat>
            <c:numRef>
              <c:f>TRIPSITE58270!$C$5:$Q$5</c:f>
              <c:numCache>
                <c:formatCode>General</c:formatCode>
                <c:ptCount val="15"/>
                <c:pt idx="0">
                  <c:v>8</c:v>
                </c:pt>
                <c:pt idx="1">
                  <c:v>9</c:v>
                </c:pt>
                <c:pt idx="2">
                  <c:v>10</c:v>
                </c:pt>
                <c:pt idx="3">
                  <c:v>11</c:v>
                </c:pt>
                <c:pt idx="4">
                  <c:v>12</c:v>
                </c:pt>
                <c:pt idx="5">
                  <c:v>13</c:v>
                </c:pt>
                <c:pt idx="6">
                  <c:v>14</c:v>
                </c:pt>
                <c:pt idx="7">
                  <c:v>15</c:v>
                </c:pt>
                <c:pt idx="8">
                  <c:v>16</c:v>
                </c:pt>
                <c:pt idx="9">
                  <c:v>17</c:v>
                </c:pt>
                <c:pt idx="10">
                  <c:v>18</c:v>
                </c:pt>
                <c:pt idx="11">
                  <c:v>19</c:v>
                </c:pt>
                <c:pt idx="12">
                  <c:v>20</c:v>
                </c:pt>
                <c:pt idx="13">
                  <c:v>21</c:v>
                </c:pt>
                <c:pt idx="14">
                  <c:v>22</c:v>
                </c:pt>
              </c:numCache>
            </c:numRef>
          </c:cat>
          <c:val>
            <c:numRef>
              <c:f>TRIPSITE58270!$C$8:$Q$8</c:f>
              <c:numCache>
                <c:formatCode>General</c:formatCode>
                <c:ptCount val="15"/>
                <c:pt idx="0">
                  <c:v>1.0109999999999999</c:v>
                </c:pt>
                <c:pt idx="1">
                  <c:v>2.202</c:v>
                </c:pt>
                <c:pt idx="2">
                  <c:v>3.3029999999999999</c:v>
                </c:pt>
                <c:pt idx="3">
                  <c:v>3.4039999999999999</c:v>
                </c:pt>
                <c:pt idx="4">
                  <c:v>4.2359999999999998</c:v>
                </c:pt>
                <c:pt idx="5">
                  <c:v>4.1239999999999997</c:v>
                </c:pt>
                <c:pt idx="6">
                  <c:v>3.7530000000000001</c:v>
                </c:pt>
                <c:pt idx="7">
                  <c:v>3.5510000000000002</c:v>
                </c:pt>
                <c:pt idx="8">
                  <c:v>4.3819999999999997</c:v>
                </c:pt>
                <c:pt idx="9">
                  <c:v>4.0789999999999997</c:v>
                </c:pt>
                <c:pt idx="10">
                  <c:v>4.3929999999999998</c:v>
                </c:pt>
                <c:pt idx="11">
                  <c:v>4.7640000000000002</c:v>
                </c:pt>
                <c:pt idx="12">
                  <c:v>3.899</c:v>
                </c:pt>
                <c:pt idx="13">
                  <c:v>3.6070000000000002</c:v>
                </c:pt>
                <c:pt idx="14">
                  <c:v>2.6520000000000001</c:v>
                </c:pt>
              </c:numCache>
            </c:numRef>
          </c:val>
          <c:smooth val="0"/>
          <c:extLst>
            <c:ext xmlns:c16="http://schemas.microsoft.com/office/drawing/2014/chart" uri="{C3380CC4-5D6E-409C-BE32-E72D297353CC}">
              <c16:uniqueId val="{00000000-3B7C-41ED-8A38-311B512D240E}"/>
            </c:ext>
          </c:extLst>
        </c:ser>
        <c:ser>
          <c:idx val="3"/>
          <c:order val="3"/>
          <c:tx>
            <c:strRef>
              <c:f>TRIPSITE58270!$B$9</c:f>
              <c:strCache>
                <c:ptCount val="1"/>
                <c:pt idx="0">
                  <c:v>Tuesday</c:v>
                </c:pt>
              </c:strCache>
            </c:strRef>
          </c:tx>
          <c:spPr>
            <a:ln w="22225" cap="rnd">
              <a:solidFill>
                <a:srgbClr val="00B050"/>
              </a:solidFill>
              <a:round/>
            </a:ln>
            <a:effectLst/>
          </c:spPr>
          <c:marker>
            <c:symbol val="none"/>
          </c:marker>
          <c:cat>
            <c:numRef>
              <c:f>TRIPSITE58270!$C$5:$Q$5</c:f>
              <c:numCache>
                <c:formatCode>General</c:formatCode>
                <c:ptCount val="15"/>
                <c:pt idx="0">
                  <c:v>8</c:v>
                </c:pt>
                <c:pt idx="1">
                  <c:v>9</c:v>
                </c:pt>
                <c:pt idx="2">
                  <c:v>10</c:v>
                </c:pt>
                <c:pt idx="3">
                  <c:v>11</c:v>
                </c:pt>
                <c:pt idx="4">
                  <c:v>12</c:v>
                </c:pt>
                <c:pt idx="5">
                  <c:v>13</c:v>
                </c:pt>
                <c:pt idx="6">
                  <c:v>14</c:v>
                </c:pt>
                <c:pt idx="7">
                  <c:v>15</c:v>
                </c:pt>
                <c:pt idx="8">
                  <c:v>16</c:v>
                </c:pt>
                <c:pt idx="9">
                  <c:v>17</c:v>
                </c:pt>
                <c:pt idx="10">
                  <c:v>18</c:v>
                </c:pt>
                <c:pt idx="11">
                  <c:v>19</c:v>
                </c:pt>
                <c:pt idx="12">
                  <c:v>20</c:v>
                </c:pt>
                <c:pt idx="13">
                  <c:v>21</c:v>
                </c:pt>
                <c:pt idx="14">
                  <c:v>22</c:v>
                </c:pt>
              </c:numCache>
            </c:numRef>
          </c:cat>
          <c:val>
            <c:numRef>
              <c:f>TRIPSITE58270!$C$9:$Q$9</c:f>
              <c:numCache>
                <c:formatCode>General</c:formatCode>
                <c:ptCount val="15"/>
                <c:pt idx="0">
                  <c:v>1.3580000000000001</c:v>
                </c:pt>
                <c:pt idx="1">
                  <c:v>2.1259999999999999</c:v>
                </c:pt>
                <c:pt idx="2">
                  <c:v>3.911</c:v>
                </c:pt>
                <c:pt idx="3">
                  <c:v>4.226</c:v>
                </c:pt>
                <c:pt idx="4">
                  <c:v>4.6539999999999999</c:v>
                </c:pt>
                <c:pt idx="5">
                  <c:v>4.8170000000000002</c:v>
                </c:pt>
                <c:pt idx="6">
                  <c:v>4.6909999999999998</c:v>
                </c:pt>
                <c:pt idx="7">
                  <c:v>4.226</c:v>
                </c:pt>
                <c:pt idx="8">
                  <c:v>4.4649999999999999</c:v>
                </c:pt>
                <c:pt idx="9">
                  <c:v>4.4269999999999996</c:v>
                </c:pt>
                <c:pt idx="10">
                  <c:v>5.3330000000000002</c:v>
                </c:pt>
                <c:pt idx="11">
                  <c:v>4.8920000000000003</c:v>
                </c:pt>
                <c:pt idx="12">
                  <c:v>3.7730000000000001</c:v>
                </c:pt>
                <c:pt idx="13">
                  <c:v>2.3519999999999999</c:v>
                </c:pt>
                <c:pt idx="14">
                  <c:v>1.6479999999999999</c:v>
                </c:pt>
              </c:numCache>
            </c:numRef>
          </c:val>
          <c:smooth val="0"/>
          <c:extLst>
            <c:ext xmlns:c16="http://schemas.microsoft.com/office/drawing/2014/chart" uri="{C3380CC4-5D6E-409C-BE32-E72D297353CC}">
              <c16:uniqueId val="{00000001-3B7C-41ED-8A38-311B512D240E}"/>
            </c:ext>
          </c:extLst>
        </c:ser>
        <c:dLbls>
          <c:showLegendKey val="0"/>
          <c:showVal val="0"/>
          <c:showCatName val="0"/>
          <c:showSerName val="0"/>
          <c:showPercent val="0"/>
          <c:showBubbleSize val="0"/>
        </c:dLbls>
        <c:smooth val="0"/>
        <c:axId val="305692584"/>
        <c:axId val="305693896"/>
        <c:extLst>
          <c:ext xmlns:c15="http://schemas.microsoft.com/office/drawing/2012/chart" uri="{02D57815-91ED-43cb-92C2-25804820EDAC}">
            <c15:filteredLineSeries>
              <c15:ser>
                <c:idx val="0"/>
                <c:order val="0"/>
                <c:tx>
                  <c:strRef>
                    <c:extLst>
                      <c:ext uri="{02D57815-91ED-43cb-92C2-25804820EDAC}">
                        <c15:formulaRef>
                          <c15:sqref>TRIPSITE58270!$B$6</c15:sqref>
                        </c15:formulaRef>
                      </c:ext>
                    </c:extLst>
                    <c:strCache>
                      <c:ptCount val="1"/>
                      <c:pt idx="0">
                        <c:v>Friday</c:v>
                      </c:pt>
                    </c:strCache>
                  </c:strRef>
                </c:tx>
                <c:spPr>
                  <a:ln w="19050" cap="rnd">
                    <a:solidFill>
                      <a:schemeClr val="accent1"/>
                    </a:solidFill>
                    <a:round/>
                  </a:ln>
                  <a:effectLst/>
                </c:spPr>
                <c:marker>
                  <c:symbol val="none"/>
                </c:marker>
                <c:cat>
                  <c:numRef>
                    <c:extLst>
                      <c:ext uri="{02D57815-91ED-43cb-92C2-25804820EDAC}">
                        <c15:formulaRef>
                          <c15:sqref>TRIPSITE58270!$C$5:$Q$5</c15:sqref>
                        </c15:formulaRef>
                      </c:ext>
                    </c:extLst>
                    <c:numCache>
                      <c:formatCode>General</c:formatCode>
                      <c:ptCount val="15"/>
                      <c:pt idx="0">
                        <c:v>8</c:v>
                      </c:pt>
                      <c:pt idx="1">
                        <c:v>9</c:v>
                      </c:pt>
                      <c:pt idx="2">
                        <c:v>10</c:v>
                      </c:pt>
                      <c:pt idx="3">
                        <c:v>11</c:v>
                      </c:pt>
                      <c:pt idx="4">
                        <c:v>12</c:v>
                      </c:pt>
                      <c:pt idx="5">
                        <c:v>13</c:v>
                      </c:pt>
                      <c:pt idx="6">
                        <c:v>14</c:v>
                      </c:pt>
                      <c:pt idx="7">
                        <c:v>15</c:v>
                      </c:pt>
                      <c:pt idx="8">
                        <c:v>16</c:v>
                      </c:pt>
                      <c:pt idx="9">
                        <c:v>17</c:v>
                      </c:pt>
                      <c:pt idx="10">
                        <c:v>18</c:v>
                      </c:pt>
                      <c:pt idx="11">
                        <c:v>19</c:v>
                      </c:pt>
                      <c:pt idx="12">
                        <c:v>20</c:v>
                      </c:pt>
                      <c:pt idx="13">
                        <c:v>21</c:v>
                      </c:pt>
                      <c:pt idx="14">
                        <c:v>22</c:v>
                      </c:pt>
                    </c:numCache>
                  </c:numRef>
                </c:cat>
                <c:val>
                  <c:numRef>
                    <c:extLst>
                      <c:ext uri="{02D57815-91ED-43cb-92C2-25804820EDAC}">
                        <c15:formulaRef>
                          <c15:sqref>TRIPSITE58270!$C$6:$Q$6</c15:sqref>
                        </c15:formulaRef>
                      </c:ext>
                    </c:extLst>
                    <c:numCache>
                      <c:formatCode>General</c:formatCode>
                      <c:ptCount val="15"/>
                      <c:pt idx="0">
                        <c:v>2.6</c:v>
                      </c:pt>
                      <c:pt idx="1">
                        <c:v>3.347</c:v>
                      </c:pt>
                      <c:pt idx="2">
                        <c:v>4.2530000000000001</c:v>
                      </c:pt>
                      <c:pt idx="3">
                        <c:v>4.2949999999999999</c:v>
                      </c:pt>
                      <c:pt idx="4">
                        <c:v>4.9790000000000001</c:v>
                      </c:pt>
                      <c:pt idx="5">
                        <c:v>5.5469999999999997</c:v>
                      </c:pt>
                      <c:pt idx="6">
                        <c:v>5.1680000000000001</c:v>
                      </c:pt>
                      <c:pt idx="7">
                        <c:v>4.3470000000000004</c:v>
                      </c:pt>
                      <c:pt idx="8">
                        <c:v>3.9580000000000002</c:v>
                      </c:pt>
                      <c:pt idx="9">
                        <c:v>3.6739999999999999</c:v>
                      </c:pt>
                      <c:pt idx="10">
                        <c:v>3.8530000000000002</c:v>
                      </c:pt>
                      <c:pt idx="11">
                        <c:v>3.4630000000000001</c:v>
                      </c:pt>
                      <c:pt idx="12">
                        <c:v>3</c:v>
                      </c:pt>
                      <c:pt idx="13">
                        <c:v>1.9890000000000001</c:v>
                      </c:pt>
                      <c:pt idx="14">
                        <c:v>1.474</c:v>
                      </c:pt>
                    </c:numCache>
                  </c:numRef>
                </c:val>
                <c:smooth val="0"/>
                <c:extLst>
                  <c:ext xmlns:c16="http://schemas.microsoft.com/office/drawing/2014/chart" uri="{C3380CC4-5D6E-409C-BE32-E72D297353CC}">
                    <c16:uniqueId val="{00000002-3B7C-41ED-8A38-311B512D240E}"/>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TRIPSITE58270!$B$7</c15:sqref>
                        </c15:formulaRef>
                      </c:ext>
                    </c:extLst>
                    <c:strCache>
                      <c:ptCount val="1"/>
                      <c:pt idx="0">
                        <c:v>Friday</c:v>
                      </c:pt>
                    </c:strCache>
                  </c:strRef>
                </c:tx>
                <c:spPr>
                  <a:ln w="22225" cap="rnd">
                    <a:solidFill>
                      <a:srgbClr val="FF0000"/>
                    </a:solidFill>
                    <a:round/>
                  </a:ln>
                  <a:effectLst/>
                </c:spPr>
                <c:marker>
                  <c:symbol val="none"/>
                </c:marker>
                <c:cat>
                  <c:numRef>
                    <c:extLst xmlns:c15="http://schemas.microsoft.com/office/drawing/2012/chart">
                      <c:ext xmlns:c15="http://schemas.microsoft.com/office/drawing/2012/chart" uri="{02D57815-91ED-43cb-92C2-25804820EDAC}">
                        <c15:formulaRef>
                          <c15:sqref>TRIPSITE58270!$C$5:$Q$5</c15:sqref>
                        </c15:formulaRef>
                      </c:ext>
                    </c:extLst>
                    <c:numCache>
                      <c:formatCode>General</c:formatCode>
                      <c:ptCount val="15"/>
                      <c:pt idx="0">
                        <c:v>8</c:v>
                      </c:pt>
                      <c:pt idx="1">
                        <c:v>9</c:v>
                      </c:pt>
                      <c:pt idx="2">
                        <c:v>10</c:v>
                      </c:pt>
                      <c:pt idx="3">
                        <c:v>11</c:v>
                      </c:pt>
                      <c:pt idx="4">
                        <c:v>12</c:v>
                      </c:pt>
                      <c:pt idx="5">
                        <c:v>13</c:v>
                      </c:pt>
                      <c:pt idx="6">
                        <c:v>14</c:v>
                      </c:pt>
                      <c:pt idx="7">
                        <c:v>15</c:v>
                      </c:pt>
                      <c:pt idx="8">
                        <c:v>16</c:v>
                      </c:pt>
                      <c:pt idx="9">
                        <c:v>17</c:v>
                      </c:pt>
                      <c:pt idx="10">
                        <c:v>18</c:v>
                      </c:pt>
                      <c:pt idx="11">
                        <c:v>19</c:v>
                      </c:pt>
                      <c:pt idx="12">
                        <c:v>20</c:v>
                      </c:pt>
                      <c:pt idx="13">
                        <c:v>21</c:v>
                      </c:pt>
                      <c:pt idx="14">
                        <c:v>22</c:v>
                      </c:pt>
                    </c:numCache>
                  </c:numRef>
                </c:cat>
                <c:val>
                  <c:numRef>
                    <c:extLst xmlns:c15="http://schemas.microsoft.com/office/drawing/2012/chart">
                      <c:ext xmlns:c15="http://schemas.microsoft.com/office/drawing/2012/chart" uri="{02D57815-91ED-43cb-92C2-25804820EDAC}">
                        <c15:formulaRef>
                          <c15:sqref>TRIPSITE58270!$C$7:$Q$7</c15:sqref>
                        </c15:formulaRef>
                      </c:ext>
                    </c:extLst>
                    <c:numCache>
                      <c:formatCode>General</c:formatCode>
                      <c:ptCount val="15"/>
                      <c:pt idx="0">
                        <c:v>2.302</c:v>
                      </c:pt>
                      <c:pt idx="1">
                        <c:v>3.4089999999999998</c:v>
                      </c:pt>
                      <c:pt idx="2">
                        <c:v>4.1379999999999999</c:v>
                      </c:pt>
                      <c:pt idx="3">
                        <c:v>4.8810000000000002</c:v>
                      </c:pt>
                      <c:pt idx="4">
                        <c:v>5.0190000000000001</c:v>
                      </c:pt>
                      <c:pt idx="5">
                        <c:v>5.1070000000000002</c:v>
                      </c:pt>
                      <c:pt idx="6">
                        <c:v>4.7300000000000004</c:v>
                      </c:pt>
                      <c:pt idx="7">
                        <c:v>4.0750000000000002</c:v>
                      </c:pt>
                      <c:pt idx="8">
                        <c:v>3.7360000000000002</c:v>
                      </c:pt>
                      <c:pt idx="9">
                        <c:v>3.484</c:v>
                      </c:pt>
                      <c:pt idx="10">
                        <c:v>4.1890000000000001</c:v>
                      </c:pt>
                      <c:pt idx="11">
                        <c:v>3.698</c:v>
                      </c:pt>
                      <c:pt idx="12">
                        <c:v>2.7919999999999998</c:v>
                      </c:pt>
                      <c:pt idx="13">
                        <c:v>1.774</c:v>
                      </c:pt>
                      <c:pt idx="14">
                        <c:v>0.755</c:v>
                      </c:pt>
                    </c:numCache>
                  </c:numRef>
                </c:val>
                <c:smooth val="0"/>
                <c:extLst xmlns:c15="http://schemas.microsoft.com/office/drawing/2012/chart">
                  <c:ext xmlns:c16="http://schemas.microsoft.com/office/drawing/2014/chart" uri="{C3380CC4-5D6E-409C-BE32-E72D297353CC}">
                    <c16:uniqueId val="{00000003-3B7C-41ED-8A38-311B512D240E}"/>
                  </c:ext>
                </c:extLst>
              </c15:ser>
            </c15:filteredLineSeries>
          </c:ext>
        </c:extLst>
      </c:lineChart>
      <c:catAx>
        <c:axId val="30569258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Time (24 Hour)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5693896"/>
        <c:crosses val="autoZero"/>
        <c:auto val="1"/>
        <c:lblAlgn val="ctr"/>
        <c:lblOffset val="100"/>
        <c:noMultiLvlLbl val="0"/>
      </c:catAx>
      <c:valAx>
        <c:axId val="3056938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Vehicular Trip Rate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5692584"/>
        <c:crosses val="autoZero"/>
        <c:crossBetween val="between"/>
        <c:majorUnit val="0.5"/>
      </c:valAx>
      <c:spPr>
        <a:noFill/>
        <a:ln>
          <a:noFill/>
        </a:ln>
        <a:effectLst/>
      </c:spPr>
    </c:plotArea>
    <c:legend>
      <c:legendPos val="r"/>
      <c:layout>
        <c:manualLayout>
          <c:xMode val="edge"/>
          <c:yMode val="edge"/>
          <c:x val="0.81454533947177798"/>
          <c:y val="0.11561065176131334"/>
          <c:w val="0.16080888966898138"/>
          <c:h val="6.6274396112857042E-2"/>
        </c:manualLayout>
      </c:layout>
      <c:overlay val="0"/>
      <c:spPr>
        <a:solidFill>
          <a:schemeClr val="bg1"/>
        </a:solid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0ED9E2-611E-4DC7-B0FB-ADAE27818A3E}" type="datetimeFigureOut">
              <a:rPr lang="en-GB" smtClean="0"/>
              <a:t>17/10/2017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9CF04B-9CF6-4391-8D16-6253BE057D14}" type="slidenum">
              <a:rPr lang="en-GB" smtClean="0"/>
              <a:t>‹#›</a:t>
            </a:fld>
            <a:endParaRPr lang="en-GB"/>
          </a:p>
        </p:txBody>
      </p:sp>
    </p:spTree>
    <p:extLst>
      <p:ext uri="{BB962C8B-B14F-4D97-AF65-F5344CB8AC3E}">
        <p14:creationId xmlns:p14="http://schemas.microsoft.com/office/powerpoint/2010/main" val="1783051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very helpful tool that enable you to pass around your actual analysis of TRICS without the paperwork.</a:t>
            </a:r>
          </a:p>
        </p:txBody>
      </p:sp>
      <p:sp>
        <p:nvSpPr>
          <p:cNvPr id="4" name="Slide Number Placeholder 3"/>
          <p:cNvSpPr>
            <a:spLocks noGrp="1"/>
          </p:cNvSpPr>
          <p:nvPr>
            <p:ph type="sldNum" sz="quarter" idx="10"/>
          </p:nvPr>
        </p:nvSpPr>
        <p:spPr/>
        <p:txBody>
          <a:bodyPr/>
          <a:lstStyle/>
          <a:p>
            <a:fld id="{759CF04B-9CF6-4391-8D16-6253BE057D14}" type="slidenum">
              <a:rPr lang="en-GB" smtClean="0"/>
              <a:t>9</a:t>
            </a:fld>
            <a:endParaRPr lang="en-GB"/>
          </a:p>
        </p:txBody>
      </p:sp>
    </p:spTree>
    <p:extLst>
      <p:ext uri="{BB962C8B-B14F-4D97-AF65-F5344CB8AC3E}">
        <p14:creationId xmlns:p14="http://schemas.microsoft.com/office/powerpoint/2010/main" val="5912618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10/17/2017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10/17/2017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10/17/2017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10/17/2017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10/17/2017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10/17/2017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10/17/2017</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D015D7-979D-4A69-B945-64B913B4B309}"/>
              </a:ext>
            </a:extLst>
          </p:cNvPr>
          <p:cNvSpPr>
            <a:spLocks noGrp="1"/>
          </p:cNvSpPr>
          <p:nvPr>
            <p:ph type="ctrTitle"/>
          </p:nvPr>
        </p:nvSpPr>
        <p:spPr>
          <a:xfrm>
            <a:off x="1751012" y="1300785"/>
            <a:ext cx="8689976" cy="2509213"/>
          </a:xfrm>
        </p:spPr>
        <p:txBody>
          <a:bodyPr/>
          <a:lstStyle/>
          <a:p>
            <a:r>
              <a:rPr lang="en-GB" dirty="0"/>
              <a:t>Good Practice: Hints &amp; Tips on Everyday Use of TRICS</a:t>
            </a:r>
          </a:p>
        </p:txBody>
      </p:sp>
      <p:sp>
        <p:nvSpPr>
          <p:cNvPr id="5" name="Subtitle 4">
            <a:extLst>
              <a:ext uri="{FF2B5EF4-FFF2-40B4-BE49-F238E27FC236}">
                <a16:creationId xmlns:a16="http://schemas.microsoft.com/office/drawing/2014/main" id="{7EAE88EC-5DFD-4BFB-A03B-9A4C2CDAF366}"/>
              </a:ext>
            </a:extLst>
          </p:cNvPr>
          <p:cNvSpPr>
            <a:spLocks noGrp="1"/>
          </p:cNvSpPr>
          <p:nvPr>
            <p:ph type="subTitle" idx="1"/>
          </p:nvPr>
        </p:nvSpPr>
        <p:spPr>
          <a:xfrm>
            <a:off x="1751012" y="3886200"/>
            <a:ext cx="8689976" cy="1371599"/>
          </a:xfrm>
        </p:spPr>
        <p:txBody>
          <a:bodyPr/>
          <a:lstStyle/>
          <a:p>
            <a:r>
              <a:rPr lang="en-GB" dirty="0"/>
              <a:t>Nick Rabbets – Managing Director</a:t>
            </a:r>
          </a:p>
          <a:p>
            <a:r>
              <a:rPr lang="en-GB" dirty="0"/>
              <a:t>TRICS Consortium Limited</a:t>
            </a:r>
          </a:p>
        </p:txBody>
      </p:sp>
      <p:pic>
        <p:nvPicPr>
          <p:cNvPr id="6" name="Picture 5">
            <a:extLst>
              <a:ext uri="{FF2B5EF4-FFF2-40B4-BE49-F238E27FC236}">
                <a16:creationId xmlns:a16="http://schemas.microsoft.com/office/drawing/2014/main" id="{69ADA0C3-1253-4795-95DB-2BFAD1882A55}"/>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40989" y="193707"/>
            <a:ext cx="1536408" cy="1827485"/>
          </a:xfrm>
          <a:prstGeom prst="rect">
            <a:avLst/>
          </a:prstGeom>
        </p:spPr>
      </p:pic>
    </p:spTree>
    <p:extLst>
      <p:ext uri="{BB962C8B-B14F-4D97-AF65-F5344CB8AC3E}">
        <p14:creationId xmlns:p14="http://schemas.microsoft.com/office/powerpoint/2010/main" val="3594012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7860F8-2EEB-473B-8743-A6F50590A1A4}"/>
              </a:ext>
            </a:extLst>
          </p:cNvPr>
          <p:cNvSpPr>
            <a:spLocks noGrp="1"/>
          </p:cNvSpPr>
          <p:nvPr>
            <p:ph sz="quarter" idx="13"/>
          </p:nvPr>
        </p:nvSpPr>
        <p:spPr>
          <a:xfrm>
            <a:off x="913774" y="914401"/>
            <a:ext cx="10715974" cy="5095781"/>
          </a:xfrm>
        </p:spPr>
        <p:txBody>
          <a:bodyPr>
            <a:normAutofit/>
          </a:bodyPr>
          <a:lstStyle/>
          <a:p>
            <a:pPr marL="0" indent="0">
              <a:lnSpc>
                <a:spcPct val="140000"/>
              </a:lnSpc>
              <a:buNone/>
            </a:pPr>
            <a:r>
              <a:rPr lang="en-GB" sz="3600" b="1" u="sng" dirty="0"/>
              <a:t>ACHIEVING A GOOD SAMPLE SIZE</a:t>
            </a:r>
          </a:p>
          <a:p>
            <a:r>
              <a:rPr lang="en-GB" cap="none" dirty="0">
                <a:latin typeface="Calibri" panose="020F0502020204030204" pitchFamily="34" charset="0"/>
                <a:cs typeface="Calibri" panose="020F0502020204030204" pitchFamily="34" charset="0"/>
              </a:rPr>
              <a:t>The user should have a good balance between the strictness of the search criteria and sample size.</a:t>
            </a:r>
          </a:p>
          <a:p>
            <a:r>
              <a:rPr lang="en-GB" cap="none" dirty="0">
                <a:latin typeface="Calibri" panose="020F0502020204030204" pitchFamily="34" charset="0"/>
                <a:cs typeface="Calibri" panose="020F0502020204030204" pitchFamily="34" charset="0"/>
              </a:rPr>
              <a:t>Engineering judgement should be used to inform your decision regarding the correct sample size.  It’s best to be more inclusive than exclusive, but without compromising the search criteria.</a:t>
            </a:r>
          </a:p>
          <a:p>
            <a:r>
              <a:rPr lang="en-GB" cap="none" dirty="0">
                <a:latin typeface="Calibri" panose="020F0502020204030204" pitchFamily="34" charset="0"/>
                <a:cs typeface="Calibri" panose="020F0502020204030204" pitchFamily="34" charset="0"/>
              </a:rPr>
              <a:t>You can achieve a good sample size by looking at expanding your GFA Ranges or widening your secondary filtering selections.</a:t>
            </a:r>
          </a:p>
          <a:p>
            <a:r>
              <a:rPr lang="en-GB" cap="none" dirty="0">
                <a:latin typeface="Calibri" panose="020F0502020204030204" pitchFamily="34" charset="0"/>
                <a:cs typeface="Calibri" panose="020F0502020204030204" pitchFamily="34" charset="0"/>
              </a:rPr>
              <a:t>You can then look at the individual sites and remove ones that do not carry similarities with your own.</a:t>
            </a:r>
          </a:p>
          <a:p>
            <a:pPr lvl="0"/>
            <a:r>
              <a:rPr lang="en-US" cap="none" dirty="0">
                <a:latin typeface="Calibri" panose="020F0502020204030204" pitchFamily="34" charset="0"/>
                <a:cs typeface="Calibri" panose="020F0502020204030204" pitchFamily="34" charset="0"/>
              </a:rPr>
              <a:t>It is important to maintain a good balance between a too restrictive selection criteria and having every site within the land use.</a:t>
            </a:r>
            <a:endParaRPr lang="en-GB" cap="none"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F04C427D-31F7-4CB3-ADA0-E9A3D0609454}"/>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40989" y="193707"/>
            <a:ext cx="1536408" cy="1827485"/>
          </a:xfrm>
          <a:prstGeom prst="rect">
            <a:avLst/>
          </a:prstGeom>
        </p:spPr>
      </p:pic>
    </p:spTree>
    <p:extLst>
      <p:ext uri="{BB962C8B-B14F-4D97-AF65-F5344CB8AC3E}">
        <p14:creationId xmlns:p14="http://schemas.microsoft.com/office/powerpoint/2010/main" val="525575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7860F8-2EEB-473B-8743-A6F50590A1A4}"/>
              </a:ext>
            </a:extLst>
          </p:cNvPr>
          <p:cNvSpPr>
            <a:spLocks noGrp="1"/>
          </p:cNvSpPr>
          <p:nvPr>
            <p:ph sz="quarter" idx="13"/>
          </p:nvPr>
        </p:nvSpPr>
        <p:spPr>
          <a:xfrm>
            <a:off x="913774" y="914402"/>
            <a:ext cx="6513393" cy="2873828"/>
          </a:xfrm>
        </p:spPr>
        <p:txBody>
          <a:bodyPr>
            <a:normAutofit/>
          </a:bodyPr>
          <a:lstStyle/>
          <a:p>
            <a:pPr marL="0" indent="0">
              <a:buNone/>
            </a:pPr>
            <a:r>
              <a:rPr lang="en-GB" sz="2800" b="1" u="sng" dirty="0"/>
              <a:t>Using older surveys</a:t>
            </a:r>
          </a:p>
          <a:p>
            <a:r>
              <a:rPr lang="en-GB" b="1" cap="none" dirty="0">
                <a:latin typeface="Calibri" panose="020F0502020204030204" pitchFamily="34" charset="0"/>
                <a:cs typeface="Calibri" panose="020F0502020204030204" pitchFamily="34" charset="0"/>
              </a:rPr>
              <a:t>The default minimum survey date is set to 8 years</a:t>
            </a:r>
          </a:p>
          <a:p>
            <a:r>
              <a:rPr lang="en-GB" cap="none" dirty="0">
                <a:latin typeface="Calibri" panose="020F0502020204030204" pitchFamily="34" charset="0"/>
                <a:cs typeface="Calibri" panose="020F0502020204030204" pitchFamily="34" charset="0"/>
              </a:rPr>
              <a:t>However, TRICS contains surveys right back to the 1980’s.</a:t>
            </a:r>
          </a:p>
          <a:p>
            <a:r>
              <a:rPr lang="en-GB" cap="none" dirty="0">
                <a:latin typeface="Calibri" panose="020F0502020204030204" pitchFamily="34" charset="0"/>
                <a:cs typeface="Calibri" panose="020F0502020204030204" pitchFamily="34" charset="0"/>
              </a:rPr>
              <a:t>This screen dump of the food superstore land use shows that 659 days of survey information will be excluded from the calculations with the default 8 year cut-off.</a:t>
            </a:r>
          </a:p>
        </p:txBody>
      </p:sp>
      <p:pic>
        <p:nvPicPr>
          <p:cNvPr id="4" name="Picture 3">
            <a:extLst>
              <a:ext uri="{FF2B5EF4-FFF2-40B4-BE49-F238E27FC236}">
                <a16:creationId xmlns:a16="http://schemas.microsoft.com/office/drawing/2014/main" id="{F04C427D-31F7-4CB3-ADA0-E9A3D0609454}"/>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40989" y="193707"/>
            <a:ext cx="1536408" cy="1827485"/>
          </a:xfrm>
          <a:prstGeom prst="rect">
            <a:avLst/>
          </a:prstGeom>
        </p:spPr>
      </p:pic>
      <p:grpSp>
        <p:nvGrpSpPr>
          <p:cNvPr id="6" name="Group 5">
            <a:extLst>
              <a:ext uri="{FF2B5EF4-FFF2-40B4-BE49-F238E27FC236}">
                <a16:creationId xmlns:a16="http://schemas.microsoft.com/office/drawing/2014/main" id="{49590984-929B-4C8E-B4C9-80477F96F0E6}"/>
              </a:ext>
            </a:extLst>
          </p:cNvPr>
          <p:cNvGrpSpPr/>
          <p:nvPr/>
        </p:nvGrpSpPr>
        <p:grpSpPr>
          <a:xfrm>
            <a:off x="7175241" y="1541341"/>
            <a:ext cx="4055706" cy="2041614"/>
            <a:chOff x="7427167" y="2315782"/>
            <a:chExt cx="4354384" cy="2218895"/>
          </a:xfrm>
        </p:grpSpPr>
        <p:pic>
          <p:nvPicPr>
            <p:cNvPr id="2" name="Picture 1">
              <a:extLst>
                <a:ext uri="{FF2B5EF4-FFF2-40B4-BE49-F238E27FC236}">
                  <a16:creationId xmlns:a16="http://schemas.microsoft.com/office/drawing/2014/main" id="{C4E57035-E8DB-47EB-9237-9A7438E1ED06}"/>
                </a:ext>
              </a:extLst>
            </p:cNvPr>
            <p:cNvPicPr>
              <a:picLocks noChangeAspect="1"/>
            </p:cNvPicPr>
            <p:nvPr/>
          </p:nvPicPr>
          <p:blipFill rotWithShape="1">
            <a:blip r:embed="rId3"/>
            <a:srcRect l="1614"/>
            <a:stretch/>
          </p:blipFill>
          <p:spPr>
            <a:xfrm>
              <a:off x="7427167" y="2315782"/>
              <a:ext cx="4354384" cy="2218895"/>
            </a:xfrm>
            <a:prstGeom prst="rect">
              <a:avLst/>
            </a:prstGeom>
          </p:spPr>
        </p:pic>
        <p:sp>
          <p:nvSpPr>
            <p:cNvPr id="5" name="Oval 4">
              <a:extLst>
                <a:ext uri="{FF2B5EF4-FFF2-40B4-BE49-F238E27FC236}">
                  <a16:creationId xmlns:a16="http://schemas.microsoft.com/office/drawing/2014/main" id="{898FBE0C-2222-424B-A17D-7390374C70E5}"/>
                </a:ext>
              </a:extLst>
            </p:cNvPr>
            <p:cNvSpPr/>
            <p:nvPr/>
          </p:nvSpPr>
          <p:spPr>
            <a:xfrm>
              <a:off x="8705478" y="3657600"/>
              <a:ext cx="457200" cy="36389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TextBox 6">
            <a:extLst>
              <a:ext uri="{FF2B5EF4-FFF2-40B4-BE49-F238E27FC236}">
                <a16:creationId xmlns:a16="http://schemas.microsoft.com/office/drawing/2014/main" id="{0DFA646A-2806-4D5E-A6AA-74ED364AD1DA}"/>
              </a:ext>
            </a:extLst>
          </p:cNvPr>
          <p:cNvSpPr txBox="1"/>
          <p:nvPr/>
        </p:nvSpPr>
        <p:spPr>
          <a:xfrm>
            <a:off x="913774" y="3718118"/>
            <a:ext cx="10982757" cy="2564805"/>
          </a:xfrm>
          <a:prstGeom prst="rect">
            <a:avLst/>
          </a:prstGeom>
          <a:noFill/>
        </p:spPr>
        <p:txBody>
          <a:bodyPr wrap="square" rtlCol="0">
            <a:spAutoFit/>
          </a:bodyPr>
          <a:lstStyle/>
          <a:p>
            <a:pPr marL="228600" indent="-228600" defTabSz="914400">
              <a:lnSpc>
                <a:spcPct val="120000"/>
              </a:lnSpc>
              <a:spcBef>
                <a:spcPts val="1000"/>
              </a:spcBef>
              <a:buClr>
                <a:schemeClr val="tx1"/>
              </a:buClr>
              <a:buFont typeface="Arial" panose="020B0604020202020204" pitchFamily="34" charset="0"/>
              <a:buChar char="•"/>
            </a:pPr>
            <a:r>
              <a:rPr lang="en-GB" sz="2000" dirty="0">
                <a:latin typeface="Calibri" panose="020F0502020204030204" pitchFamily="34" charset="0"/>
                <a:cs typeface="Calibri" panose="020F0502020204030204" pitchFamily="34" charset="0"/>
              </a:rPr>
              <a:t>The user can change this date if they think it is necessary and justifiable.</a:t>
            </a:r>
          </a:p>
          <a:p>
            <a:pPr marL="228600" indent="-228600" defTabSz="914400">
              <a:lnSpc>
                <a:spcPct val="120000"/>
              </a:lnSpc>
              <a:spcBef>
                <a:spcPts val="1000"/>
              </a:spcBef>
              <a:buClr>
                <a:schemeClr val="tx1"/>
              </a:buClr>
              <a:buFont typeface="Arial" panose="020B0604020202020204" pitchFamily="34" charset="0"/>
              <a:buChar char="•"/>
            </a:pPr>
            <a:r>
              <a:rPr lang="en-GB" sz="2000" dirty="0">
                <a:latin typeface="Calibri" panose="020F0502020204030204" pitchFamily="34" charset="0"/>
                <a:cs typeface="Calibri" panose="020F0502020204030204" pitchFamily="34" charset="0"/>
              </a:rPr>
              <a:t>There are some Land Uses, say Golf Courses, that might benefit from manually changing the date.  It is unlikely that a Golf Course has significantly changed its travel behaviour patterns over the past 15 years or so.  So changing this date to include additional sites might be worth considering.</a:t>
            </a:r>
          </a:p>
          <a:p>
            <a:pPr marL="228600" indent="-228600" defTabSz="914400">
              <a:lnSpc>
                <a:spcPct val="120000"/>
              </a:lnSpc>
              <a:spcBef>
                <a:spcPts val="1000"/>
              </a:spcBef>
              <a:buClr>
                <a:schemeClr val="tx1"/>
              </a:buClr>
              <a:buFont typeface="Arial" panose="020B0604020202020204" pitchFamily="34" charset="0"/>
              <a:buChar char="•"/>
            </a:pPr>
            <a:r>
              <a:rPr lang="en-GB" sz="2000" dirty="0">
                <a:latin typeface="Calibri" panose="020F0502020204030204" pitchFamily="34" charset="0"/>
                <a:cs typeface="Calibri" panose="020F0502020204030204" pitchFamily="34" charset="0"/>
              </a:rPr>
              <a:t>If you change the data – Justify the change within the report and possibly undertake sensitivity testing to show that the additional data did not skew the results</a:t>
            </a:r>
          </a:p>
        </p:txBody>
      </p:sp>
    </p:spTree>
    <p:extLst>
      <p:ext uri="{BB962C8B-B14F-4D97-AF65-F5344CB8AC3E}">
        <p14:creationId xmlns:p14="http://schemas.microsoft.com/office/powerpoint/2010/main" val="3538720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7860F8-2EEB-473B-8743-A6F50590A1A4}"/>
              </a:ext>
            </a:extLst>
          </p:cNvPr>
          <p:cNvSpPr>
            <a:spLocks noGrp="1"/>
          </p:cNvSpPr>
          <p:nvPr>
            <p:ph sz="quarter" idx="13"/>
          </p:nvPr>
        </p:nvSpPr>
        <p:spPr>
          <a:xfrm>
            <a:off x="801144" y="687873"/>
            <a:ext cx="9774941" cy="2015229"/>
          </a:xfrm>
        </p:spPr>
        <p:txBody>
          <a:bodyPr>
            <a:normAutofit/>
          </a:bodyPr>
          <a:lstStyle/>
          <a:p>
            <a:pPr marL="0" indent="0">
              <a:buNone/>
            </a:pPr>
            <a:r>
              <a:rPr lang="en-GB" sz="2800" b="1" u="sng" dirty="0"/>
              <a:t>Using scatter plots</a:t>
            </a:r>
          </a:p>
          <a:p>
            <a:r>
              <a:rPr lang="en-GB" b="1" cap="none" dirty="0">
                <a:latin typeface="Calibri" panose="020F0502020204030204" pitchFamily="34" charset="0"/>
                <a:cs typeface="Calibri" panose="020F0502020204030204" pitchFamily="34" charset="0"/>
              </a:rPr>
              <a:t>Scatter Plots are found by accessing the Rank Order list area of the database</a:t>
            </a:r>
          </a:p>
          <a:p>
            <a:r>
              <a:rPr lang="en-GB" cap="none" dirty="0">
                <a:latin typeface="Calibri" panose="020F0502020204030204" pitchFamily="34" charset="0"/>
                <a:cs typeface="Calibri" panose="020F0502020204030204" pitchFamily="34" charset="0"/>
              </a:rPr>
              <a:t>Very powerful tool that enables you to view the actual number of vehicle movements for each selected site.</a:t>
            </a:r>
          </a:p>
        </p:txBody>
      </p:sp>
      <p:pic>
        <p:nvPicPr>
          <p:cNvPr id="4" name="Picture 3">
            <a:extLst>
              <a:ext uri="{FF2B5EF4-FFF2-40B4-BE49-F238E27FC236}">
                <a16:creationId xmlns:a16="http://schemas.microsoft.com/office/drawing/2014/main" id="{F04C427D-31F7-4CB3-ADA0-E9A3D0609454}"/>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40989" y="193707"/>
            <a:ext cx="1536408" cy="1827485"/>
          </a:xfrm>
          <a:prstGeom prst="rect">
            <a:avLst/>
          </a:prstGeom>
        </p:spPr>
      </p:pic>
      <p:sp>
        <p:nvSpPr>
          <p:cNvPr id="7" name="TextBox 6">
            <a:extLst>
              <a:ext uri="{FF2B5EF4-FFF2-40B4-BE49-F238E27FC236}">
                <a16:creationId xmlns:a16="http://schemas.microsoft.com/office/drawing/2014/main" id="{0DFA646A-2806-4D5E-A6AA-74ED364AD1DA}"/>
              </a:ext>
            </a:extLst>
          </p:cNvPr>
          <p:cNvSpPr txBox="1"/>
          <p:nvPr/>
        </p:nvSpPr>
        <p:spPr>
          <a:xfrm>
            <a:off x="801143" y="2703102"/>
            <a:ext cx="5857033" cy="3672800"/>
          </a:xfrm>
          <a:prstGeom prst="rect">
            <a:avLst/>
          </a:prstGeom>
          <a:noFill/>
        </p:spPr>
        <p:txBody>
          <a:bodyPr wrap="square" rtlCol="0">
            <a:spAutoFit/>
          </a:bodyPr>
          <a:lstStyle/>
          <a:p>
            <a:pPr marL="228600" indent="-228600" defTabSz="914400">
              <a:lnSpc>
                <a:spcPct val="120000"/>
              </a:lnSpc>
              <a:spcBef>
                <a:spcPts val="1000"/>
              </a:spcBef>
              <a:buClr>
                <a:schemeClr val="tx1"/>
              </a:buClr>
              <a:buFont typeface="Arial" panose="020B0604020202020204" pitchFamily="34" charset="0"/>
              <a:buChar char="•"/>
            </a:pPr>
            <a:r>
              <a:rPr lang="en-GB" sz="2000" dirty="0">
                <a:latin typeface="Calibri" panose="020F0502020204030204" pitchFamily="34" charset="0"/>
                <a:cs typeface="Calibri" panose="020F0502020204030204" pitchFamily="34" charset="0"/>
              </a:rPr>
              <a:t>Do you just remove the outlying sites? – NO</a:t>
            </a:r>
          </a:p>
          <a:p>
            <a:pPr marL="228600" indent="-228600" defTabSz="914400">
              <a:lnSpc>
                <a:spcPct val="120000"/>
              </a:lnSpc>
              <a:spcBef>
                <a:spcPts val="1000"/>
              </a:spcBef>
              <a:buClr>
                <a:schemeClr val="tx1"/>
              </a:buClr>
              <a:buFont typeface="Arial" panose="020B0604020202020204" pitchFamily="34" charset="0"/>
              <a:buChar char="•"/>
            </a:pPr>
            <a:r>
              <a:rPr lang="en-GB" sz="2000" dirty="0">
                <a:latin typeface="Calibri" panose="020F0502020204030204" pitchFamily="34" charset="0"/>
                <a:cs typeface="Calibri" panose="020F0502020204030204" pitchFamily="34" charset="0"/>
              </a:rPr>
              <a:t>ALL sites within the database are fully validated and are a true representation of actual events on the day of survey, so ALL sites are relevant.</a:t>
            </a:r>
          </a:p>
          <a:p>
            <a:pPr marL="228600" indent="-228600" defTabSz="914400">
              <a:lnSpc>
                <a:spcPct val="120000"/>
              </a:lnSpc>
              <a:spcBef>
                <a:spcPts val="1000"/>
              </a:spcBef>
              <a:buClr>
                <a:schemeClr val="tx1"/>
              </a:buClr>
              <a:buFont typeface="Arial" panose="020B0604020202020204" pitchFamily="34" charset="0"/>
              <a:buChar char="•"/>
            </a:pPr>
            <a:r>
              <a:rPr lang="en-GB" sz="2000" dirty="0">
                <a:latin typeface="Calibri" panose="020F0502020204030204" pitchFamily="34" charset="0"/>
                <a:cs typeface="Calibri" panose="020F0502020204030204" pitchFamily="34" charset="0"/>
              </a:rPr>
              <a:t>Investigate the sites that raise questions, make a decision upon why their behaviour is different to the other sites.  If you then remove these sites make extensive notes in the available comment areas so it is documented within your output.</a:t>
            </a:r>
          </a:p>
        </p:txBody>
      </p:sp>
      <p:grpSp>
        <p:nvGrpSpPr>
          <p:cNvPr id="14" name="Group 13">
            <a:extLst>
              <a:ext uri="{FF2B5EF4-FFF2-40B4-BE49-F238E27FC236}">
                <a16:creationId xmlns:a16="http://schemas.microsoft.com/office/drawing/2014/main" id="{406BC5B3-147A-4C39-919B-12A640DB54BF}"/>
              </a:ext>
            </a:extLst>
          </p:cNvPr>
          <p:cNvGrpSpPr/>
          <p:nvPr/>
        </p:nvGrpSpPr>
        <p:grpSpPr>
          <a:xfrm>
            <a:off x="6658176" y="2301886"/>
            <a:ext cx="5445968" cy="2921448"/>
            <a:chOff x="5763028" y="2536960"/>
            <a:chExt cx="6214369" cy="3314330"/>
          </a:xfrm>
        </p:grpSpPr>
        <p:pic>
          <p:nvPicPr>
            <p:cNvPr id="9" name="Picture 8">
              <a:extLst>
                <a:ext uri="{FF2B5EF4-FFF2-40B4-BE49-F238E27FC236}">
                  <a16:creationId xmlns:a16="http://schemas.microsoft.com/office/drawing/2014/main" id="{9B0E40F3-3C09-46E8-83A8-66C5E7CA176A}"/>
                </a:ext>
              </a:extLst>
            </p:cNvPr>
            <p:cNvPicPr>
              <a:picLocks noChangeAspect="1"/>
            </p:cNvPicPr>
            <p:nvPr/>
          </p:nvPicPr>
          <p:blipFill>
            <a:blip r:embed="rId3"/>
            <a:stretch>
              <a:fillRect/>
            </a:stretch>
          </p:blipFill>
          <p:spPr>
            <a:xfrm>
              <a:off x="5763028" y="2536960"/>
              <a:ext cx="6214369" cy="3314330"/>
            </a:xfrm>
            <a:prstGeom prst="rect">
              <a:avLst/>
            </a:prstGeom>
          </p:spPr>
        </p:pic>
        <p:sp>
          <p:nvSpPr>
            <p:cNvPr id="10" name="Oval 9">
              <a:extLst>
                <a:ext uri="{FF2B5EF4-FFF2-40B4-BE49-F238E27FC236}">
                  <a16:creationId xmlns:a16="http://schemas.microsoft.com/office/drawing/2014/main" id="{B744B217-7D5D-4A2A-93FF-CE01E2183083}"/>
                </a:ext>
              </a:extLst>
            </p:cNvPr>
            <p:cNvSpPr/>
            <p:nvPr/>
          </p:nvSpPr>
          <p:spPr>
            <a:xfrm>
              <a:off x="9197266" y="2725445"/>
              <a:ext cx="248575" cy="248575"/>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9A3961D3-8E17-4E3E-8438-BD7434820A29}"/>
                </a:ext>
              </a:extLst>
            </p:cNvPr>
            <p:cNvSpPr/>
            <p:nvPr/>
          </p:nvSpPr>
          <p:spPr>
            <a:xfrm>
              <a:off x="7707478" y="5219829"/>
              <a:ext cx="248575" cy="248575"/>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79D5D27D-04FA-452A-8336-815E1912F92D}"/>
                </a:ext>
              </a:extLst>
            </p:cNvPr>
            <p:cNvSpPr/>
            <p:nvPr/>
          </p:nvSpPr>
          <p:spPr>
            <a:xfrm>
              <a:off x="8407274" y="5154514"/>
              <a:ext cx="248575" cy="248575"/>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914FB44C-FD41-4FB2-998F-73BD3138E389}"/>
                </a:ext>
              </a:extLst>
            </p:cNvPr>
            <p:cNvSpPr/>
            <p:nvPr/>
          </p:nvSpPr>
          <p:spPr>
            <a:xfrm>
              <a:off x="11713422" y="4464049"/>
              <a:ext cx="248575" cy="248575"/>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5" name="Picture 14">
            <a:extLst>
              <a:ext uri="{FF2B5EF4-FFF2-40B4-BE49-F238E27FC236}">
                <a16:creationId xmlns:a16="http://schemas.microsoft.com/office/drawing/2014/main" id="{E2E12BE4-2BD9-48AE-8670-93A4965DF3A1}"/>
              </a:ext>
            </a:extLst>
          </p:cNvPr>
          <p:cNvPicPr>
            <a:picLocks noChangeAspect="1"/>
          </p:cNvPicPr>
          <p:nvPr/>
        </p:nvPicPr>
        <p:blipFill>
          <a:blip r:embed="rId4"/>
          <a:stretch>
            <a:fillRect/>
          </a:stretch>
        </p:blipFill>
        <p:spPr>
          <a:xfrm>
            <a:off x="6985535" y="5223334"/>
            <a:ext cx="3455454" cy="1127101"/>
          </a:xfrm>
          <a:prstGeom prst="rect">
            <a:avLst/>
          </a:prstGeom>
        </p:spPr>
      </p:pic>
    </p:spTree>
    <p:extLst>
      <p:ext uri="{BB962C8B-B14F-4D97-AF65-F5344CB8AC3E}">
        <p14:creationId xmlns:p14="http://schemas.microsoft.com/office/powerpoint/2010/main" val="3237513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7860F8-2EEB-473B-8743-A6F50590A1A4}"/>
              </a:ext>
            </a:extLst>
          </p:cNvPr>
          <p:cNvSpPr>
            <a:spLocks noGrp="1"/>
          </p:cNvSpPr>
          <p:nvPr>
            <p:ph sz="quarter" idx="13"/>
          </p:nvPr>
        </p:nvSpPr>
        <p:spPr>
          <a:xfrm>
            <a:off x="913774" y="914399"/>
            <a:ext cx="6703431" cy="5578680"/>
          </a:xfrm>
        </p:spPr>
        <p:txBody>
          <a:bodyPr>
            <a:normAutofit fontScale="92500" lnSpcReduction="10000"/>
          </a:bodyPr>
          <a:lstStyle/>
          <a:p>
            <a:pPr marL="0" indent="0">
              <a:buNone/>
            </a:pPr>
            <a:r>
              <a:rPr lang="en-GB" sz="2800" b="1" u="sng" dirty="0"/>
              <a:t>Paper mountains</a:t>
            </a:r>
          </a:p>
          <a:p>
            <a:r>
              <a:rPr lang="en-GB" b="1" cap="none" dirty="0">
                <a:latin typeface="Calibri" panose="020F0502020204030204" pitchFamily="34" charset="0"/>
                <a:cs typeface="Calibri" panose="020F0502020204030204" pitchFamily="34" charset="0"/>
              </a:rPr>
              <a:t>Not anymore!</a:t>
            </a:r>
          </a:p>
          <a:p>
            <a:r>
              <a:rPr lang="en-GB" cap="none" dirty="0">
                <a:latin typeface="Calibri" panose="020F0502020204030204" pitchFamily="34" charset="0"/>
                <a:cs typeface="Calibri" panose="020F0502020204030204" pitchFamily="34" charset="0"/>
              </a:rPr>
              <a:t>Now everything is sent to the Local Highway Authority in PDF format you can supply ALL the relevant information, all be it within an Appendix.</a:t>
            </a:r>
          </a:p>
          <a:p>
            <a:r>
              <a:rPr lang="en-GB" cap="none" dirty="0">
                <a:latin typeface="Calibri" panose="020F0502020204030204" pitchFamily="34" charset="0"/>
                <a:cs typeface="Calibri" panose="020F0502020204030204" pitchFamily="34" charset="0"/>
              </a:rPr>
              <a:t>TRICS easily outputs Trip Rate Reports to PDF and automatically includes every piece of information regarding the filtering process and the sites that have been manually removed.</a:t>
            </a:r>
          </a:p>
          <a:p>
            <a:r>
              <a:rPr lang="en-GB" cap="none" dirty="0">
                <a:latin typeface="Calibri" panose="020F0502020204030204" pitchFamily="34" charset="0"/>
                <a:cs typeface="Calibri" panose="020F0502020204030204" pitchFamily="34" charset="0"/>
              </a:rPr>
              <a:t>There is no excuse for not providing a full report, this helps both the Auditor and your own Colleagues dealing with the site in your absence.</a:t>
            </a:r>
          </a:p>
          <a:p>
            <a:r>
              <a:rPr lang="en-GB" cap="none" dirty="0">
                <a:latin typeface="Calibri" panose="020F0502020204030204" pitchFamily="34" charset="0"/>
                <a:cs typeface="Calibri" panose="020F0502020204030204" pitchFamily="34" charset="0"/>
              </a:rPr>
              <a:t>If there is a piece of information missing, ask why!  It will normally be for a reason, usually because it makes the audit process harder to follow.</a:t>
            </a:r>
          </a:p>
          <a:p>
            <a:pPr marL="0" indent="0">
              <a:buNone/>
            </a:pPr>
            <a:endParaRPr lang="en-GB" dirty="0"/>
          </a:p>
        </p:txBody>
      </p:sp>
      <p:pic>
        <p:nvPicPr>
          <p:cNvPr id="4" name="Picture 3">
            <a:extLst>
              <a:ext uri="{FF2B5EF4-FFF2-40B4-BE49-F238E27FC236}">
                <a16:creationId xmlns:a16="http://schemas.microsoft.com/office/drawing/2014/main" id="{F04C427D-31F7-4CB3-ADA0-E9A3D0609454}"/>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40989" y="193707"/>
            <a:ext cx="1536408" cy="1827485"/>
          </a:xfrm>
          <a:prstGeom prst="rect">
            <a:avLst/>
          </a:prstGeom>
        </p:spPr>
      </p:pic>
      <p:pic>
        <p:nvPicPr>
          <p:cNvPr id="2050" name="Picture 2" descr="Image result for file stack">
            <a:extLst>
              <a:ext uri="{FF2B5EF4-FFF2-40B4-BE49-F238E27FC236}">
                <a16:creationId xmlns:a16="http://schemas.microsoft.com/office/drawing/2014/main" id="{8BBD7C9D-852C-4696-B437-570BD28B6B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7205" y="1443820"/>
            <a:ext cx="3468018" cy="3468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9598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7860F8-2EEB-473B-8743-A6F50590A1A4}"/>
              </a:ext>
            </a:extLst>
          </p:cNvPr>
          <p:cNvSpPr>
            <a:spLocks noGrp="1"/>
          </p:cNvSpPr>
          <p:nvPr>
            <p:ph sz="quarter" idx="13"/>
          </p:nvPr>
        </p:nvSpPr>
        <p:spPr>
          <a:xfrm>
            <a:off x="913774" y="914399"/>
            <a:ext cx="10193250" cy="5578680"/>
          </a:xfrm>
        </p:spPr>
        <p:txBody>
          <a:bodyPr>
            <a:normAutofit lnSpcReduction="10000"/>
          </a:bodyPr>
          <a:lstStyle/>
          <a:p>
            <a:pPr marL="0" indent="0">
              <a:buNone/>
            </a:pPr>
            <a:r>
              <a:rPr lang="en-GB" sz="2800" b="1" u="sng" dirty="0"/>
              <a:t>Things to include within your report</a:t>
            </a:r>
          </a:p>
          <a:p>
            <a:r>
              <a:rPr lang="en-GB" b="1" cap="none" dirty="0">
                <a:latin typeface="Calibri" panose="020F0502020204030204" pitchFamily="34" charset="0"/>
                <a:cs typeface="Calibri" panose="020F0502020204030204" pitchFamily="34" charset="0"/>
              </a:rPr>
              <a:t>Do not just state the Trip Rate, even if you do have a full set of TRICS outputs in the Appendices!</a:t>
            </a:r>
          </a:p>
          <a:p>
            <a:r>
              <a:rPr lang="en-GB" cap="none" dirty="0">
                <a:latin typeface="Calibri" panose="020F0502020204030204" pitchFamily="34" charset="0"/>
                <a:cs typeface="Calibri" panose="020F0502020204030204" pitchFamily="34" charset="0"/>
              </a:rPr>
              <a:t>Make it clear to the Auditor and any other reader at the beginning of the Trip Rate section which version of the database was used, it also helps to state the release date.</a:t>
            </a:r>
          </a:p>
          <a:p>
            <a:r>
              <a:rPr lang="en-GB" cap="none" dirty="0">
                <a:latin typeface="Calibri" panose="020F0502020204030204" pitchFamily="34" charset="0"/>
                <a:cs typeface="Calibri" panose="020F0502020204030204" pitchFamily="34" charset="0"/>
              </a:rPr>
              <a:t>If the stages of the TRICS Analysis have been agreed by other parties, especially the Local Highway Authority, state this early on.</a:t>
            </a:r>
          </a:p>
          <a:p>
            <a:r>
              <a:rPr lang="en-GB" cap="none" dirty="0">
                <a:latin typeface="Calibri" panose="020F0502020204030204" pitchFamily="34" charset="0"/>
                <a:cs typeface="Calibri" panose="020F0502020204030204" pitchFamily="34" charset="0"/>
              </a:rPr>
              <a:t>If you have followed the “TRICS Good Practice Guide” as a basis for your Analysis, state this as well.</a:t>
            </a:r>
          </a:p>
          <a:p>
            <a:r>
              <a:rPr lang="en-GB" cap="none" dirty="0">
                <a:latin typeface="Calibri" panose="020F0502020204030204" pitchFamily="34" charset="0"/>
                <a:cs typeface="Calibri" panose="020F0502020204030204" pitchFamily="34" charset="0"/>
              </a:rPr>
              <a:t>Summarise you filtering processes and the reasons behind the decisions made.  Even if it is obvious, it sometimes helps to write it down.  </a:t>
            </a:r>
          </a:p>
          <a:p>
            <a:pPr marL="457200" lvl="1" indent="0">
              <a:buNone/>
            </a:pPr>
            <a:r>
              <a:rPr lang="en-GB" cap="none" dirty="0">
                <a:latin typeface="Calibri" panose="020F0502020204030204" pitchFamily="34" charset="0"/>
                <a:cs typeface="Calibri" panose="020F0502020204030204" pitchFamily="34" charset="0"/>
              </a:rPr>
              <a:t>“The site consists of a Food Retail development with Petrol Filling Station, therefore, TRICS Land Use ‘01A – Food Superstore’ was used, with the Secondary Filter ‘PFS is present at the site and included in the count’”</a:t>
            </a:r>
          </a:p>
        </p:txBody>
      </p:sp>
      <p:pic>
        <p:nvPicPr>
          <p:cNvPr id="4" name="Picture 3">
            <a:extLst>
              <a:ext uri="{FF2B5EF4-FFF2-40B4-BE49-F238E27FC236}">
                <a16:creationId xmlns:a16="http://schemas.microsoft.com/office/drawing/2014/main" id="{F04C427D-31F7-4CB3-ADA0-E9A3D0609454}"/>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40989" y="193707"/>
            <a:ext cx="1536408" cy="1827485"/>
          </a:xfrm>
          <a:prstGeom prst="rect">
            <a:avLst/>
          </a:prstGeom>
        </p:spPr>
      </p:pic>
    </p:spTree>
    <p:extLst>
      <p:ext uri="{BB962C8B-B14F-4D97-AF65-F5344CB8AC3E}">
        <p14:creationId xmlns:p14="http://schemas.microsoft.com/office/powerpoint/2010/main" val="10053785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7860F8-2EEB-473B-8743-A6F50590A1A4}"/>
              </a:ext>
            </a:extLst>
          </p:cNvPr>
          <p:cNvSpPr>
            <a:spLocks noGrp="1"/>
          </p:cNvSpPr>
          <p:nvPr>
            <p:ph sz="quarter" idx="13"/>
          </p:nvPr>
        </p:nvSpPr>
        <p:spPr>
          <a:xfrm>
            <a:off x="913774" y="914399"/>
            <a:ext cx="10193250" cy="5578680"/>
          </a:xfrm>
        </p:spPr>
        <p:txBody>
          <a:bodyPr>
            <a:normAutofit/>
          </a:bodyPr>
          <a:lstStyle/>
          <a:p>
            <a:pPr marL="0" indent="0">
              <a:buNone/>
            </a:pPr>
            <a:r>
              <a:rPr lang="en-GB" sz="2800" b="1" u="sng" dirty="0"/>
              <a:t>Other Things to include within your report</a:t>
            </a:r>
          </a:p>
          <a:p>
            <a:r>
              <a:rPr lang="en-GB" cap="none" dirty="0">
                <a:latin typeface="Calibri" panose="020F0502020204030204" pitchFamily="34" charset="0"/>
                <a:cs typeface="Calibri" panose="020F0502020204030204" pitchFamily="34" charset="0"/>
              </a:rPr>
              <a:t>Using the TRICS Location diagram with an aerial photograph of the site showing its relationship to its surroundings sometimes helps confirm that the location chosen is reasonable.</a:t>
            </a:r>
          </a:p>
          <a:p>
            <a:pPr marL="0" indent="0">
              <a:buNone/>
            </a:pPr>
            <a:endParaRPr lang="en-GB" dirty="0"/>
          </a:p>
        </p:txBody>
      </p:sp>
      <p:pic>
        <p:nvPicPr>
          <p:cNvPr id="4" name="Picture 3">
            <a:extLst>
              <a:ext uri="{FF2B5EF4-FFF2-40B4-BE49-F238E27FC236}">
                <a16:creationId xmlns:a16="http://schemas.microsoft.com/office/drawing/2014/main" id="{F04C427D-31F7-4CB3-ADA0-E9A3D0609454}"/>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40989" y="193707"/>
            <a:ext cx="1536408" cy="1827485"/>
          </a:xfrm>
          <a:prstGeom prst="rect">
            <a:avLst/>
          </a:prstGeom>
        </p:spPr>
      </p:pic>
      <p:pic>
        <p:nvPicPr>
          <p:cNvPr id="5" name="Picture 4">
            <a:extLst>
              <a:ext uri="{FF2B5EF4-FFF2-40B4-BE49-F238E27FC236}">
                <a16:creationId xmlns:a16="http://schemas.microsoft.com/office/drawing/2014/main" id="{95A81B35-3BC6-4A2C-903D-7914BFBDFAC2}"/>
              </a:ext>
            </a:extLst>
          </p:cNvPr>
          <p:cNvPicPr/>
          <p:nvPr/>
        </p:nvPicPr>
        <p:blipFill rotWithShape="1">
          <a:blip r:embed="rId3">
            <a:extLst>
              <a:ext uri="{28A0092B-C50C-407E-A947-70E740481C1C}">
                <a14:useLocalDpi xmlns:a14="http://schemas.microsoft.com/office/drawing/2010/main" val="0"/>
              </a:ext>
            </a:extLst>
          </a:blip>
          <a:srcRect r="12819" b="37487"/>
          <a:stretch/>
        </p:blipFill>
        <p:spPr bwMode="auto">
          <a:xfrm>
            <a:off x="8668783" y="2649868"/>
            <a:ext cx="2438241" cy="2281732"/>
          </a:xfrm>
          <a:prstGeom prst="rect">
            <a:avLst/>
          </a:prstGeom>
          <a:noFill/>
          <a:ln>
            <a:noFill/>
          </a:ln>
        </p:spPr>
      </p:pic>
      <p:grpSp>
        <p:nvGrpSpPr>
          <p:cNvPr id="7" name="Group 6">
            <a:extLst>
              <a:ext uri="{FF2B5EF4-FFF2-40B4-BE49-F238E27FC236}">
                <a16:creationId xmlns:a16="http://schemas.microsoft.com/office/drawing/2014/main" id="{DAEF164D-5F7A-472B-BB42-ACC7D506D7A1}"/>
              </a:ext>
            </a:extLst>
          </p:cNvPr>
          <p:cNvGrpSpPr/>
          <p:nvPr/>
        </p:nvGrpSpPr>
        <p:grpSpPr>
          <a:xfrm>
            <a:off x="5084309" y="2667984"/>
            <a:ext cx="3072165" cy="2334048"/>
            <a:chOff x="1300465" y="2676411"/>
            <a:chExt cx="4217690" cy="3204349"/>
          </a:xfrm>
        </p:grpSpPr>
        <p:pic>
          <p:nvPicPr>
            <p:cNvPr id="2" name="Picture 1">
              <a:extLst>
                <a:ext uri="{FF2B5EF4-FFF2-40B4-BE49-F238E27FC236}">
                  <a16:creationId xmlns:a16="http://schemas.microsoft.com/office/drawing/2014/main" id="{95B908A2-8FB5-4B6B-AA0C-3D1B8F83D967}"/>
                </a:ext>
              </a:extLst>
            </p:cNvPr>
            <p:cNvPicPr>
              <a:picLocks noChangeAspect="1"/>
            </p:cNvPicPr>
            <p:nvPr/>
          </p:nvPicPr>
          <p:blipFill>
            <a:blip r:embed="rId4"/>
            <a:stretch>
              <a:fillRect/>
            </a:stretch>
          </p:blipFill>
          <p:spPr>
            <a:xfrm>
              <a:off x="1300465" y="2676411"/>
              <a:ext cx="4217690" cy="3204349"/>
            </a:xfrm>
            <a:prstGeom prst="rect">
              <a:avLst/>
            </a:prstGeom>
          </p:spPr>
        </p:pic>
        <p:sp>
          <p:nvSpPr>
            <p:cNvPr id="6" name="Oval 5">
              <a:extLst>
                <a:ext uri="{FF2B5EF4-FFF2-40B4-BE49-F238E27FC236}">
                  <a16:creationId xmlns:a16="http://schemas.microsoft.com/office/drawing/2014/main" id="{5BCC5E1C-618E-4D71-B4AC-1CADFDDF5D72}"/>
                </a:ext>
              </a:extLst>
            </p:cNvPr>
            <p:cNvSpPr/>
            <p:nvPr/>
          </p:nvSpPr>
          <p:spPr>
            <a:xfrm>
              <a:off x="2591436" y="4781039"/>
              <a:ext cx="390594" cy="390594"/>
            </a:xfrm>
            <a:prstGeom prst="ellipse">
              <a:avLst/>
            </a:prstGeom>
            <a:noFill/>
            <a:ln w="3175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grpSp>
      <p:pic>
        <p:nvPicPr>
          <p:cNvPr id="8" name="Picture 7">
            <a:extLst>
              <a:ext uri="{FF2B5EF4-FFF2-40B4-BE49-F238E27FC236}">
                <a16:creationId xmlns:a16="http://schemas.microsoft.com/office/drawing/2014/main" id="{73AC7BA6-1F37-4D9C-91B5-666503DD80CA}"/>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708660" y="4692547"/>
            <a:ext cx="3407937" cy="1361896"/>
          </a:xfrm>
          <a:prstGeom prst="rect">
            <a:avLst/>
          </a:prstGeom>
          <a:noFill/>
          <a:ln>
            <a:noFill/>
          </a:ln>
        </p:spPr>
      </p:pic>
      <p:sp>
        <p:nvSpPr>
          <p:cNvPr id="9" name="TextBox 8">
            <a:extLst>
              <a:ext uri="{FF2B5EF4-FFF2-40B4-BE49-F238E27FC236}">
                <a16:creationId xmlns:a16="http://schemas.microsoft.com/office/drawing/2014/main" id="{BAF88DE3-4770-4FF0-AE8F-DF99C5FAF311}"/>
              </a:ext>
            </a:extLst>
          </p:cNvPr>
          <p:cNvSpPr txBox="1"/>
          <p:nvPr/>
        </p:nvSpPr>
        <p:spPr>
          <a:xfrm>
            <a:off x="568293" y="2649868"/>
            <a:ext cx="4516016" cy="3394134"/>
          </a:xfrm>
          <a:prstGeom prst="rect">
            <a:avLst/>
          </a:prstGeom>
          <a:noFill/>
        </p:spPr>
        <p:txBody>
          <a:bodyPr wrap="square" rtlCol="0">
            <a:spAutoFit/>
          </a:bodyPr>
          <a:lstStyle/>
          <a:p>
            <a:pPr lvl="1" defTabSz="914400">
              <a:lnSpc>
                <a:spcPct val="120000"/>
              </a:lnSpc>
              <a:spcBef>
                <a:spcPts val="500"/>
              </a:spcBef>
              <a:buClr>
                <a:schemeClr val="tx1"/>
              </a:buClr>
            </a:pPr>
            <a:r>
              <a:rPr lang="en-GB" i="1" dirty="0">
                <a:latin typeface="Calibri" panose="020F0502020204030204" pitchFamily="34" charset="0"/>
                <a:cs typeface="Calibri" panose="020F0502020204030204" pitchFamily="34" charset="0"/>
              </a:rPr>
              <a:t>“The site location conforms with the TRICS “Edge of Town” location classification.  Table 1 of the TRICS Good Practice Guide 2016 shows the compatibility of different Main Location Types.  Due to the site being a large distance from the Town Centre, it was decided to only include sites with an Edge of Town, Suburban, Neighbourhood Centre and Free Standing classification.”</a:t>
            </a:r>
          </a:p>
        </p:txBody>
      </p:sp>
    </p:spTree>
    <p:extLst>
      <p:ext uri="{BB962C8B-B14F-4D97-AF65-F5344CB8AC3E}">
        <p14:creationId xmlns:p14="http://schemas.microsoft.com/office/powerpoint/2010/main" val="16569753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7860F8-2EEB-473B-8743-A6F50590A1A4}"/>
              </a:ext>
            </a:extLst>
          </p:cNvPr>
          <p:cNvSpPr>
            <a:spLocks noGrp="1"/>
          </p:cNvSpPr>
          <p:nvPr>
            <p:ph sz="quarter" idx="13"/>
          </p:nvPr>
        </p:nvSpPr>
        <p:spPr>
          <a:xfrm>
            <a:off x="913774" y="914398"/>
            <a:ext cx="10193250" cy="5365103"/>
          </a:xfrm>
        </p:spPr>
        <p:txBody>
          <a:bodyPr>
            <a:normAutofit lnSpcReduction="10000"/>
          </a:bodyPr>
          <a:lstStyle/>
          <a:p>
            <a:pPr marL="0" indent="0">
              <a:buNone/>
            </a:pPr>
            <a:r>
              <a:rPr lang="en-GB" sz="2800" b="1" u="sng" dirty="0"/>
              <a:t>At the end of the day</a:t>
            </a:r>
          </a:p>
          <a:p>
            <a:r>
              <a:rPr lang="en-GB" cap="none" dirty="0">
                <a:latin typeface="Calibri" panose="020F0502020204030204" pitchFamily="34" charset="0"/>
                <a:cs typeface="Calibri" panose="020F0502020204030204" pitchFamily="34" charset="0"/>
              </a:rPr>
              <a:t>You need to provide every piece of information needed to explain how you got to your trip rate figures.</a:t>
            </a:r>
          </a:p>
          <a:p>
            <a:r>
              <a:rPr lang="en-GB" cap="none" dirty="0">
                <a:latin typeface="Calibri" panose="020F0502020204030204" pitchFamily="34" charset="0"/>
                <a:cs typeface="Calibri" panose="020F0502020204030204" pitchFamily="34" charset="0"/>
              </a:rPr>
              <a:t>Do not use over technical terms, these documents also have to be understood by the public.  Making it too technical will only make your life more difficult further down the line.</a:t>
            </a:r>
          </a:p>
          <a:p>
            <a:r>
              <a:rPr lang="en-GB" cap="none" dirty="0">
                <a:latin typeface="Calibri" panose="020F0502020204030204" pitchFamily="34" charset="0"/>
                <a:cs typeface="Calibri" panose="020F0502020204030204" pitchFamily="34" charset="0"/>
              </a:rPr>
              <a:t>What would you want to see in a report to make you understand how the system was filtered and sites removed from selection.</a:t>
            </a:r>
          </a:p>
          <a:p>
            <a:r>
              <a:rPr lang="en-GB" cap="none" dirty="0">
                <a:latin typeface="Calibri" panose="020F0502020204030204" pitchFamily="34" charset="0"/>
                <a:cs typeface="Calibri" panose="020F0502020204030204" pitchFamily="34" charset="0"/>
              </a:rPr>
              <a:t>If there are things missing it could mean they have been left out on purpose.</a:t>
            </a:r>
          </a:p>
          <a:p>
            <a:r>
              <a:rPr lang="en-GB" cap="none" dirty="0">
                <a:latin typeface="Calibri" panose="020F0502020204030204" pitchFamily="34" charset="0"/>
                <a:cs typeface="Calibri" panose="020F0502020204030204" pitchFamily="34" charset="0"/>
              </a:rPr>
              <a:t>Do not predetermine trip rates.</a:t>
            </a:r>
          </a:p>
          <a:p>
            <a:r>
              <a:rPr lang="en-GB" cap="none" dirty="0">
                <a:latin typeface="Calibri" panose="020F0502020204030204" pitchFamily="34" charset="0"/>
                <a:cs typeface="Calibri" panose="020F0502020204030204" pitchFamily="34" charset="0"/>
              </a:rPr>
              <a:t>Use Sensitivity Tests to see how making different selections actually change the final figures.</a:t>
            </a:r>
          </a:p>
          <a:p>
            <a:r>
              <a:rPr lang="en-GB" cap="none" dirty="0">
                <a:latin typeface="Calibri" panose="020F0502020204030204" pitchFamily="34" charset="0"/>
                <a:cs typeface="Calibri" panose="020F0502020204030204" pitchFamily="34" charset="0"/>
              </a:rPr>
              <a:t>Do not accept shoddy work and bad practices.  Every site is a potential Appeal, so getting things right at the beginning saves time and money.</a:t>
            </a:r>
          </a:p>
          <a:p>
            <a:endParaRPr lang="en-GB" cap="none" dirty="0">
              <a:latin typeface="Calibri" panose="020F0502020204030204" pitchFamily="34" charset="0"/>
              <a:cs typeface="Calibri" panose="020F0502020204030204" pitchFamily="34" charset="0"/>
            </a:endParaRPr>
          </a:p>
          <a:p>
            <a:pPr marL="0" indent="0">
              <a:buNone/>
            </a:pPr>
            <a:endParaRPr lang="en-GB" dirty="0"/>
          </a:p>
        </p:txBody>
      </p:sp>
      <p:pic>
        <p:nvPicPr>
          <p:cNvPr id="4" name="Picture 3">
            <a:extLst>
              <a:ext uri="{FF2B5EF4-FFF2-40B4-BE49-F238E27FC236}">
                <a16:creationId xmlns:a16="http://schemas.microsoft.com/office/drawing/2014/main" id="{F04C427D-31F7-4CB3-ADA0-E9A3D0609454}"/>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40989" y="193707"/>
            <a:ext cx="1536408" cy="1827485"/>
          </a:xfrm>
          <a:prstGeom prst="rect">
            <a:avLst/>
          </a:prstGeom>
        </p:spPr>
      </p:pic>
    </p:spTree>
    <p:extLst>
      <p:ext uri="{BB962C8B-B14F-4D97-AF65-F5344CB8AC3E}">
        <p14:creationId xmlns:p14="http://schemas.microsoft.com/office/powerpoint/2010/main" val="162798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7860F8-2EEB-473B-8743-A6F50590A1A4}"/>
              </a:ext>
            </a:extLst>
          </p:cNvPr>
          <p:cNvSpPr>
            <a:spLocks noGrp="1"/>
          </p:cNvSpPr>
          <p:nvPr>
            <p:ph sz="quarter" idx="13"/>
          </p:nvPr>
        </p:nvSpPr>
        <p:spPr>
          <a:xfrm>
            <a:off x="913774" y="914400"/>
            <a:ext cx="10363826" cy="4876799"/>
          </a:xfrm>
        </p:spPr>
        <p:txBody>
          <a:bodyPr/>
          <a:lstStyle/>
          <a:p>
            <a:pPr marL="0" indent="0">
              <a:buNone/>
            </a:pPr>
            <a:r>
              <a:rPr lang="en-GB" sz="2800" b="1" u="sng" dirty="0"/>
              <a:t>Aims of presentation</a:t>
            </a:r>
          </a:p>
          <a:p>
            <a:r>
              <a:rPr lang="en-GB" sz="2800" dirty="0"/>
              <a:t>Give some examples of common problems</a:t>
            </a:r>
          </a:p>
          <a:p>
            <a:r>
              <a:rPr lang="en-GB" sz="2800" dirty="0"/>
              <a:t>Outline good practice recommendations</a:t>
            </a:r>
          </a:p>
          <a:p>
            <a:r>
              <a:rPr lang="en-GB" sz="2800" dirty="0"/>
              <a:t>Give reasons behind recommendations</a:t>
            </a:r>
          </a:p>
          <a:p>
            <a:r>
              <a:rPr lang="en-GB" sz="2800" dirty="0"/>
              <a:t>Helpful things to include within your reports</a:t>
            </a:r>
          </a:p>
        </p:txBody>
      </p:sp>
      <p:pic>
        <p:nvPicPr>
          <p:cNvPr id="4" name="Picture 3">
            <a:extLst>
              <a:ext uri="{FF2B5EF4-FFF2-40B4-BE49-F238E27FC236}">
                <a16:creationId xmlns:a16="http://schemas.microsoft.com/office/drawing/2014/main" id="{F04C427D-31F7-4CB3-ADA0-E9A3D0609454}"/>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40989" y="193707"/>
            <a:ext cx="1536408" cy="1827485"/>
          </a:xfrm>
          <a:prstGeom prst="rect">
            <a:avLst/>
          </a:prstGeom>
        </p:spPr>
      </p:pic>
    </p:spTree>
    <p:extLst>
      <p:ext uri="{BB962C8B-B14F-4D97-AF65-F5344CB8AC3E}">
        <p14:creationId xmlns:p14="http://schemas.microsoft.com/office/powerpoint/2010/main" val="3061303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7860F8-2EEB-473B-8743-A6F50590A1A4}"/>
              </a:ext>
            </a:extLst>
          </p:cNvPr>
          <p:cNvSpPr>
            <a:spLocks noGrp="1"/>
          </p:cNvSpPr>
          <p:nvPr>
            <p:ph sz="quarter" idx="13"/>
          </p:nvPr>
        </p:nvSpPr>
        <p:spPr>
          <a:xfrm>
            <a:off x="913774" y="914400"/>
            <a:ext cx="10363826" cy="4865615"/>
          </a:xfrm>
        </p:spPr>
        <p:txBody>
          <a:bodyPr>
            <a:normAutofit fontScale="92500"/>
          </a:bodyPr>
          <a:lstStyle/>
          <a:p>
            <a:pPr marL="0" indent="0">
              <a:buNone/>
            </a:pPr>
            <a:r>
              <a:rPr lang="en-GB" sz="2800" b="1" u="sng" dirty="0"/>
              <a:t>Most common faux pas in the past</a:t>
            </a:r>
          </a:p>
          <a:p>
            <a:pPr marL="0" indent="0">
              <a:buNone/>
            </a:pPr>
            <a:endParaRPr lang="en-GB" cap="none" dirty="0">
              <a:latin typeface="Calibri" panose="020F0502020204030204" pitchFamily="34" charset="0"/>
              <a:cs typeface="Calibri" panose="020F0502020204030204" pitchFamily="34" charset="0"/>
            </a:endParaRPr>
          </a:p>
          <a:p>
            <a:pPr marL="0" indent="0">
              <a:buNone/>
            </a:pPr>
            <a:r>
              <a:rPr lang="en-GB" cap="none" dirty="0">
                <a:latin typeface="Calibri" panose="020F0502020204030204" pitchFamily="34" charset="0"/>
                <a:cs typeface="Calibri" panose="020F0502020204030204" pitchFamily="34" charset="0"/>
              </a:rPr>
              <a:t>Yes – This still happens!</a:t>
            </a:r>
          </a:p>
          <a:p>
            <a:pPr marL="0" indent="0">
              <a:buNone/>
            </a:pPr>
            <a:endParaRPr lang="en-GB" cap="none" dirty="0">
              <a:latin typeface="Calibri" panose="020F0502020204030204" pitchFamily="34" charset="0"/>
              <a:cs typeface="Calibri" panose="020F0502020204030204" pitchFamily="34" charset="0"/>
            </a:endParaRPr>
          </a:p>
          <a:p>
            <a:r>
              <a:rPr lang="en-GB" cap="none" dirty="0">
                <a:latin typeface="Calibri" panose="020F0502020204030204" pitchFamily="34" charset="0"/>
                <a:cs typeface="Calibri" panose="020F0502020204030204" pitchFamily="34" charset="0"/>
              </a:rPr>
              <a:t>No outputs</a:t>
            </a:r>
          </a:p>
          <a:p>
            <a:r>
              <a:rPr lang="en-GB" cap="none" dirty="0">
                <a:latin typeface="Calibri" panose="020F0502020204030204" pitchFamily="34" charset="0"/>
                <a:cs typeface="Calibri" panose="020F0502020204030204" pitchFamily="34" charset="0"/>
              </a:rPr>
              <a:t>No reasoning behind the figures</a:t>
            </a:r>
          </a:p>
          <a:p>
            <a:r>
              <a:rPr lang="en-GB" cap="none" dirty="0">
                <a:latin typeface="Calibri" panose="020F0502020204030204" pitchFamily="34" charset="0"/>
                <a:cs typeface="Calibri" panose="020F0502020204030204" pitchFamily="34" charset="0"/>
              </a:rPr>
              <a:t>No audit trail</a:t>
            </a:r>
          </a:p>
          <a:p>
            <a:pPr marL="0" indent="0">
              <a:buNone/>
            </a:pPr>
            <a:r>
              <a:rPr lang="en-GB" cap="none" dirty="0">
                <a:latin typeface="Calibri" panose="020F0502020204030204" pitchFamily="34" charset="0"/>
                <a:cs typeface="Calibri" panose="020F0502020204030204" pitchFamily="34" charset="0"/>
              </a:rPr>
              <a:t>These figures could be anything!</a:t>
            </a:r>
          </a:p>
          <a:p>
            <a:pPr marL="0" indent="0">
              <a:buNone/>
            </a:pPr>
            <a:endParaRPr lang="en-GB" cap="none" dirty="0">
              <a:latin typeface="Calibri" panose="020F0502020204030204" pitchFamily="34" charset="0"/>
              <a:cs typeface="Calibri" panose="020F0502020204030204" pitchFamily="34" charset="0"/>
            </a:endParaRPr>
          </a:p>
          <a:p>
            <a:pPr marL="0" indent="0">
              <a:buNone/>
            </a:pPr>
            <a:r>
              <a:rPr lang="en-GB" b="1" cap="none" dirty="0">
                <a:latin typeface="Calibri" panose="020F0502020204030204" pitchFamily="34" charset="0"/>
                <a:cs typeface="Calibri" panose="020F0502020204030204" pitchFamily="34" charset="0"/>
              </a:rPr>
              <a:t>Provide the information needed to show ALL readers of your report what you have done and why.</a:t>
            </a:r>
          </a:p>
        </p:txBody>
      </p:sp>
      <p:pic>
        <p:nvPicPr>
          <p:cNvPr id="4" name="Picture 3">
            <a:extLst>
              <a:ext uri="{FF2B5EF4-FFF2-40B4-BE49-F238E27FC236}">
                <a16:creationId xmlns:a16="http://schemas.microsoft.com/office/drawing/2014/main" id="{F04C427D-31F7-4CB3-ADA0-E9A3D0609454}"/>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40989" y="193707"/>
            <a:ext cx="1536408" cy="1827485"/>
          </a:xfrm>
          <a:prstGeom prst="rect">
            <a:avLst/>
          </a:prstGeom>
        </p:spPr>
      </p:pic>
      <p:sp>
        <p:nvSpPr>
          <p:cNvPr id="2" name="TextBox 1">
            <a:extLst>
              <a:ext uri="{FF2B5EF4-FFF2-40B4-BE49-F238E27FC236}">
                <a16:creationId xmlns:a16="http://schemas.microsoft.com/office/drawing/2014/main" id="{D2D9DA0E-9699-4BC9-AFED-8F3F26BB93AB}"/>
              </a:ext>
            </a:extLst>
          </p:cNvPr>
          <p:cNvSpPr txBox="1"/>
          <p:nvPr/>
        </p:nvSpPr>
        <p:spPr>
          <a:xfrm>
            <a:off x="5467113" y="2236864"/>
            <a:ext cx="5738987" cy="2308324"/>
          </a:xfrm>
          <a:prstGeom prst="rect">
            <a:avLst/>
          </a:prstGeom>
          <a:solidFill>
            <a:schemeClr val="lt1"/>
          </a:solidFill>
        </p:spPr>
        <p:txBody>
          <a:bodyPr wrap="square" rtlCol="0">
            <a:spAutoFit/>
          </a:bodyPr>
          <a:lstStyle/>
          <a:p>
            <a:r>
              <a:rPr lang="en-GB" dirty="0"/>
              <a:t>Examination of the TRICS Database shows the development will produce the following additional movements:</a:t>
            </a:r>
          </a:p>
          <a:p>
            <a:endParaRPr lang="en-GB" dirty="0"/>
          </a:p>
          <a:p>
            <a:endParaRPr lang="en-GB" dirty="0"/>
          </a:p>
          <a:p>
            <a:endParaRPr lang="en-GB" dirty="0"/>
          </a:p>
          <a:p>
            <a:endParaRPr lang="en-GB" dirty="0"/>
          </a:p>
          <a:p>
            <a:endParaRPr lang="en-GB" dirty="0"/>
          </a:p>
          <a:p>
            <a:endParaRPr lang="en-GB" dirty="0"/>
          </a:p>
        </p:txBody>
      </p:sp>
      <p:graphicFrame>
        <p:nvGraphicFramePr>
          <p:cNvPr id="5" name="Table 4">
            <a:extLst>
              <a:ext uri="{FF2B5EF4-FFF2-40B4-BE49-F238E27FC236}">
                <a16:creationId xmlns:a16="http://schemas.microsoft.com/office/drawing/2014/main" id="{97D972B5-6083-4B4E-9F57-4C3C90ACB8C8}"/>
              </a:ext>
            </a:extLst>
          </p:cNvPr>
          <p:cNvGraphicFramePr>
            <a:graphicFrameLocks noGrp="1"/>
          </p:cNvGraphicFramePr>
          <p:nvPr>
            <p:extLst>
              <p:ext uri="{D42A27DB-BD31-4B8C-83A1-F6EECF244321}">
                <p14:modId xmlns:p14="http://schemas.microsoft.com/office/powerpoint/2010/main" val="1250783936"/>
              </p:ext>
            </p:extLst>
          </p:nvPr>
        </p:nvGraphicFramePr>
        <p:xfrm>
          <a:off x="6297992" y="2950457"/>
          <a:ext cx="3909269" cy="1440823"/>
        </p:xfrm>
        <a:graphic>
          <a:graphicData uri="http://schemas.openxmlformats.org/drawingml/2006/table">
            <a:tbl>
              <a:tblPr firstRow="1" bandRow="1">
                <a:tableStyleId>{5C22544A-7EE6-4342-B048-85BDC9FD1C3A}</a:tableStyleId>
              </a:tblPr>
              <a:tblGrid>
                <a:gridCol w="1667544">
                  <a:extLst>
                    <a:ext uri="{9D8B030D-6E8A-4147-A177-3AD203B41FA5}">
                      <a16:colId xmlns:a16="http://schemas.microsoft.com/office/drawing/2014/main" val="1398088183"/>
                    </a:ext>
                  </a:extLst>
                </a:gridCol>
                <a:gridCol w="1063720">
                  <a:extLst>
                    <a:ext uri="{9D8B030D-6E8A-4147-A177-3AD203B41FA5}">
                      <a16:colId xmlns:a16="http://schemas.microsoft.com/office/drawing/2014/main" val="25299110"/>
                    </a:ext>
                  </a:extLst>
                </a:gridCol>
                <a:gridCol w="1178005">
                  <a:extLst>
                    <a:ext uri="{9D8B030D-6E8A-4147-A177-3AD203B41FA5}">
                      <a16:colId xmlns:a16="http://schemas.microsoft.com/office/drawing/2014/main" val="226891855"/>
                    </a:ext>
                  </a:extLst>
                </a:gridCol>
              </a:tblGrid>
              <a:tr h="382023">
                <a:tc>
                  <a:txBody>
                    <a:bodyPr/>
                    <a:lstStyle/>
                    <a:p>
                      <a:pPr algn="ctr"/>
                      <a:r>
                        <a:rPr lang="en-GB" dirty="0"/>
                        <a:t>Hour</a:t>
                      </a:r>
                    </a:p>
                  </a:txBody>
                  <a:tcPr anchor="ctr"/>
                </a:tc>
                <a:tc>
                  <a:txBody>
                    <a:bodyPr/>
                    <a:lstStyle/>
                    <a:p>
                      <a:pPr algn="ctr"/>
                      <a:r>
                        <a:rPr lang="en-GB" dirty="0"/>
                        <a:t>Inbound</a:t>
                      </a:r>
                    </a:p>
                  </a:txBody>
                  <a:tcPr anchor="ctr"/>
                </a:tc>
                <a:tc>
                  <a:txBody>
                    <a:bodyPr/>
                    <a:lstStyle/>
                    <a:p>
                      <a:pPr algn="ctr"/>
                      <a:r>
                        <a:rPr lang="en-GB" dirty="0"/>
                        <a:t>Outbound</a:t>
                      </a:r>
                    </a:p>
                  </a:txBody>
                  <a:tcPr anchor="ctr"/>
                </a:tc>
                <a:extLst>
                  <a:ext uri="{0D108BD9-81ED-4DB2-BD59-A6C34878D82A}">
                    <a16:rowId xmlns:a16="http://schemas.microsoft.com/office/drawing/2014/main" val="1723528941"/>
                  </a:ext>
                </a:extLst>
              </a:tr>
              <a:tr h="529400">
                <a:tc>
                  <a:txBody>
                    <a:bodyPr/>
                    <a:lstStyle/>
                    <a:p>
                      <a:pPr algn="ctr"/>
                      <a:r>
                        <a:rPr lang="en-GB" dirty="0"/>
                        <a:t>07:00 – 08:00</a:t>
                      </a:r>
                    </a:p>
                  </a:txBody>
                  <a:tcPr anchor="ctr"/>
                </a:tc>
                <a:tc>
                  <a:txBody>
                    <a:bodyPr/>
                    <a:lstStyle/>
                    <a:p>
                      <a:pPr algn="ctr"/>
                      <a:r>
                        <a:rPr lang="en-GB" dirty="0"/>
                        <a:t>5</a:t>
                      </a:r>
                    </a:p>
                  </a:txBody>
                  <a:tcPr anchor="ctr"/>
                </a:tc>
                <a:tc>
                  <a:txBody>
                    <a:bodyPr/>
                    <a:lstStyle/>
                    <a:p>
                      <a:pPr algn="ctr"/>
                      <a:r>
                        <a:rPr lang="en-GB" dirty="0"/>
                        <a:t>32</a:t>
                      </a:r>
                    </a:p>
                  </a:txBody>
                  <a:tcPr anchor="ctr"/>
                </a:tc>
                <a:extLst>
                  <a:ext uri="{0D108BD9-81ED-4DB2-BD59-A6C34878D82A}">
                    <a16:rowId xmlns:a16="http://schemas.microsoft.com/office/drawing/2014/main" val="2639236011"/>
                  </a:ext>
                </a:extLst>
              </a:tr>
              <a:tr h="529400">
                <a:tc>
                  <a:txBody>
                    <a:bodyPr/>
                    <a:lstStyle/>
                    <a:p>
                      <a:pPr algn="ctr"/>
                      <a:r>
                        <a:rPr lang="en-GB" dirty="0"/>
                        <a:t>17:00 – 18:00</a:t>
                      </a:r>
                    </a:p>
                  </a:txBody>
                  <a:tcPr anchor="ctr"/>
                </a:tc>
                <a:tc>
                  <a:txBody>
                    <a:bodyPr/>
                    <a:lstStyle/>
                    <a:p>
                      <a:pPr algn="ctr"/>
                      <a:r>
                        <a:rPr lang="en-GB" dirty="0"/>
                        <a:t>25</a:t>
                      </a:r>
                    </a:p>
                  </a:txBody>
                  <a:tcPr anchor="ctr"/>
                </a:tc>
                <a:tc>
                  <a:txBody>
                    <a:bodyPr/>
                    <a:lstStyle/>
                    <a:p>
                      <a:pPr algn="ctr"/>
                      <a:r>
                        <a:rPr lang="en-GB" dirty="0"/>
                        <a:t>10</a:t>
                      </a:r>
                    </a:p>
                  </a:txBody>
                  <a:tcPr anchor="ctr"/>
                </a:tc>
                <a:extLst>
                  <a:ext uri="{0D108BD9-81ED-4DB2-BD59-A6C34878D82A}">
                    <a16:rowId xmlns:a16="http://schemas.microsoft.com/office/drawing/2014/main" val="3844171481"/>
                  </a:ext>
                </a:extLst>
              </a:tr>
            </a:tbl>
          </a:graphicData>
        </a:graphic>
      </p:graphicFrame>
    </p:spTree>
    <p:extLst>
      <p:ext uri="{BB962C8B-B14F-4D97-AF65-F5344CB8AC3E}">
        <p14:creationId xmlns:p14="http://schemas.microsoft.com/office/powerpoint/2010/main" val="884387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7860F8-2EEB-473B-8743-A6F50590A1A4}"/>
              </a:ext>
            </a:extLst>
          </p:cNvPr>
          <p:cNvSpPr>
            <a:spLocks noGrp="1"/>
          </p:cNvSpPr>
          <p:nvPr>
            <p:ph sz="quarter" idx="13"/>
          </p:nvPr>
        </p:nvSpPr>
        <p:spPr>
          <a:xfrm>
            <a:off x="913774" y="914401"/>
            <a:ext cx="10363826" cy="2541864"/>
          </a:xfrm>
        </p:spPr>
        <p:txBody>
          <a:bodyPr/>
          <a:lstStyle/>
          <a:p>
            <a:pPr marL="0" indent="0">
              <a:buNone/>
            </a:pPr>
            <a:r>
              <a:rPr lang="en-GB" sz="2800" b="1" u="sng" dirty="0"/>
              <a:t>Using old versions of the database</a:t>
            </a:r>
          </a:p>
          <a:p>
            <a:r>
              <a:rPr lang="en-GB" b="1" cap="none" dirty="0">
                <a:latin typeface="Calibri" panose="020F0502020204030204" pitchFamily="34" charset="0"/>
                <a:cs typeface="Calibri" panose="020F0502020204030204" pitchFamily="34" charset="0"/>
              </a:rPr>
              <a:t>This is not necessarily a complete No </a:t>
            </a:r>
            <a:r>
              <a:rPr lang="en-GB" b="1" cap="none" dirty="0" err="1">
                <a:latin typeface="Calibri" panose="020F0502020204030204" pitchFamily="34" charset="0"/>
                <a:cs typeface="Calibri" panose="020F0502020204030204" pitchFamily="34" charset="0"/>
              </a:rPr>
              <a:t>No</a:t>
            </a:r>
            <a:r>
              <a:rPr lang="en-GB" b="1" cap="none" dirty="0">
                <a:latin typeface="Calibri" panose="020F0502020204030204" pitchFamily="34" charset="0"/>
                <a:cs typeface="Calibri" panose="020F0502020204030204" pitchFamily="34" charset="0"/>
              </a:rPr>
              <a:t>!</a:t>
            </a:r>
          </a:p>
          <a:p>
            <a:r>
              <a:rPr lang="en-GB" cap="none" dirty="0">
                <a:latin typeface="Calibri" panose="020F0502020204030204" pitchFamily="34" charset="0"/>
                <a:cs typeface="Calibri" panose="020F0502020204030204" pitchFamily="34" charset="0"/>
              </a:rPr>
              <a:t>Good practice guide says that the latest version of the software should be used where possible.</a:t>
            </a:r>
          </a:p>
          <a:p>
            <a:r>
              <a:rPr lang="en-GB" cap="none" dirty="0">
                <a:latin typeface="Calibri" panose="020F0502020204030204" pitchFamily="34" charset="0"/>
                <a:cs typeface="Calibri" panose="020F0502020204030204" pitchFamily="34" charset="0"/>
              </a:rPr>
              <a:t>However, with four releases per year, there will always be data within a report that is not from the current database.</a:t>
            </a:r>
          </a:p>
          <a:p>
            <a:pPr marL="0" indent="0">
              <a:buNone/>
            </a:pPr>
            <a:endParaRPr lang="en-GB" dirty="0"/>
          </a:p>
        </p:txBody>
      </p:sp>
      <p:pic>
        <p:nvPicPr>
          <p:cNvPr id="4" name="Picture 3">
            <a:extLst>
              <a:ext uri="{FF2B5EF4-FFF2-40B4-BE49-F238E27FC236}">
                <a16:creationId xmlns:a16="http://schemas.microsoft.com/office/drawing/2014/main" id="{F04C427D-31F7-4CB3-ADA0-E9A3D0609454}"/>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40989" y="193707"/>
            <a:ext cx="1536408" cy="1827485"/>
          </a:xfrm>
          <a:prstGeom prst="rect">
            <a:avLst/>
          </a:prstGeom>
        </p:spPr>
      </p:pic>
      <p:sp>
        <p:nvSpPr>
          <p:cNvPr id="5" name="TextBox 4">
            <a:extLst>
              <a:ext uri="{FF2B5EF4-FFF2-40B4-BE49-F238E27FC236}">
                <a16:creationId xmlns:a16="http://schemas.microsoft.com/office/drawing/2014/main" id="{B1529940-C328-407C-B89A-7A66A0376ECA}"/>
              </a:ext>
            </a:extLst>
          </p:cNvPr>
          <p:cNvSpPr txBox="1"/>
          <p:nvPr/>
        </p:nvSpPr>
        <p:spPr>
          <a:xfrm>
            <a:off x="930761" y="3459116"/>
            <a:ext cx="4652795" cy="2585323"/>
          </a:xfrm>
          <a:prstGeom prst="rect">
            <a:avLst/>
          </a:prstGeom>
          <a:noFill/>
        </p:spPr>
        <p:txBody>
          <a:bodyPr wrap="square" rtlCol="0">
            <a:spAutoFit/>
          </a:bodyPr>
          <a:lstStyle/>
          <a:p>
            <a:pPr marL="914400" lvl="1" indent="-457200">
              <a:buFont typeface="+mj-lt"/>
              <a:buAutoNum type="arabicPeriod"/>
            </a:pPr>
            <a:r>
              <a:rPr lang="en-GB" dirty="0">
                <a:latin typeface="Calibri" panose="020F0502020204030204" pitchFamily="34" charset="0"/>
                <a:cs typeface="Calibri" panose="020F0502020204030204" pitchFamily="34" charset="0"/>
              </a:rPr>
              <a:t>Have regard to the date of the report, was the then current system used when report was written</a:t>
            </a:r>
          </a:p>
          <a:p>
            <a:pPr marL="914400" lvl="1" indent="-457200">
              <a:buFont typeface="+mj-lt"/>
              <a:buAutoNum type="arabicPeriod"/>
            </a:pPr>
            <a:r>
              <a:rPr lang="en-GB" dirty="0">
                <a:latin typeface="Calibri" panose="020F0502020204030204" pitchFamily="34" charset="0"/>
                <a:cs typeface="Calibri" panose="020F0502020204030204" pitchFamily="34" charset="0"/>
              </a:rPr>
              <a:t>Have there been significant changes since report was written</a:t>
            </a:r>
          </a:p>
          <a:p>
            <a:pPr marL="914400" lvl="1" indent="-457200">
              <a:buFont typeface="+mj-lt"/>
              <a:buAutoNum type="arabicPeriod"/>
            </a:pPr>
            <a:r>
              <a:rPr lang="en-GB" dirty="0">
                <a:latin typeface="Calibri" panose="020F0502020204030204" pitchFamily="34" charset="0"/>
                <a:cs typeface="Calibri" panose="020F0502020204030204" pitchFamily="34" charset="0"/>
              </a:rPr>
              <a:t>Use of older versions of the software should be examined, a 2013 version being used in a 2017 report is questionable</a:t>
            </a:r>
          </a:p>
        </p:txBody>
      </p:sp>
      <p:pic>
        <p:nvPicPr>
          <p:cNvPr id="6" name="Picture 5">
            <a:extLst>
              <a:ext uri="{FF2B5EF4-FFF2-40B4-BE49-F238E27FC236}">
                <a16:creationId xmlns:a16="http://schemas.microsoft.com/office/drawing/2014/main" id="{0AE5B470-262F-4B07-9E54-5CFBBB0C27FC}"/>
              </a:ext>
            </a:extLst>
          </p:cNvPr>
          <p:cNvPicPr>
            <a:picLocks noChangeAspect="1"/>
          </p:cNvPicPr>
          <p:nvPr/>
        </p:nvPicPr>
        <p:blipFill rotWithShape="1">
          <a:blip r:embed="rId3"/>
          <a:srcRect t="25274"/>
          <a:stretch/>
        </p:blipFill>
        <p:spPr>
          <a:xfrm>
            <a:off x="5502118" y="2991775"/>
            <a:ext cx="3962218" cy="2931290"/>
          </a:xfrm>
          <a:prstGeom prst="rect">
            <a:avLst/>
          </a:prstGeom>
        </p:spPr>
      </p:pic>
      <p:sp>
        <p:nvSpPr>
          <p:cNvPr id="7" name="Oval 6">
            <a:extLst>
              <a:ext uri="{FF2B5EF4-FFF2-40B4-BE49-F238E27FC236}">
                <a16:creationId xmlns:a16="http://schemas.microsoft.com/office/drawing/2014/main" id="{B6BD0079-C7CD-4E62-8370-EA8CDC69A9F2}"/>
              </a:ext>
            </a:extLst>
          </p:cNvPr>
          <p:cNvSpPr/>
          <p:nvPr/>
        </p:nvSpPr>
        <p:spPr>
          <a:xfrm>
            <a:off x="5715947" y="5175570"/>
            <a:ext cx="1023457" cy="285226"/>
          </a:xfrm>
          <a:prstGeom prst="ellipse">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pic>
        <p:nvPicPr>
          <p:cNvPr id="2" name="Picture 1">
            <a:extLst>
              <a:ext uri="{FF2B5EF4-FFF2-40B4-BE49-F238E27FC236}">
                <a16:creationId xmlns:a16="http://schemas.microsoft.com/office/drawing/2014/main" id="{4DB1F1E3-E74E-4626-BF4F-2C0E062F1DFB}"/>
              </a:ext>
            </a:extLst>
          </p:cNvPr>
          <p:cNvPicPr>
            <a:picLocks noChangeAspect="1"/>
          </p:cNvPicPr>
          <p:nvPr/>
        </p:nvPicPr>
        <p:blipFill rotWithShape="1">
          <a:blip r:embed="rId4"/>
          <a:srcRect l="21644"/>
          <a:stretch/>
        </p:blipFill>
        <p:spPr>
          <a:xfrm>
            <a:off x="8339092" y="3794099"/>
            <a:ext cx="2938508" cy="2614096"/>
          </a:xfrm>
          <a:prstGeom prst="rect">
            <a:avLst/>
          </a:prstGeom>
          <a:ln w="34925">
            <a:solidFill>
              <a:schemeClr val="accent5"/>
            </a:solidFill>
          </a:ln>
        </p:spPr>
      </p:pic>
      <p:cxnSp>
        <p:nvCxnSpPr>
          <p:cNvPr id="11" name="Straight Arrow Connector 10">
            <a:extLst>
              <a:ext uri="{FF2B5EF4-FFF2-40B4-BE49-F238E27FC236}">
                <a16:creationId xmlns:a16="http://schemas.microsoft.com/office/drawing/2014/main" id="{ADB71EA3-3BC6-46DF-8AFA-5C5264E5A130}"/>
              </a:ext>
            </a:extLst>
          </p:cNvPr>
          <p:cNvCxnSpPr>
            <a:stCxn id="7" idx="6"/>
          </p:cNvCxnSpPr>
          <p:nvPr/>
        </p:nvCxnSpPr>
        <p:spPr>
          <a:xfrm flipV="1">
            <a:off x="6739404" y="5175570"/>
            <a:ext cx="1527518" cy="142613"/>
          </a:xfrm>
          <a:prstGeom prst="straightConnector1">
            <a:avLst/>
          </a:prstGeom>
          <a:ln w="15875">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591538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7860F8-2EEB-473B-8743-A6F50590A1A4}"/>
              </a:ext>
            </a:extLst>
          </p:cNvPr>
          <p:cNvSpPr>
            <a:spLocks noGrp="1"/>
          </p:cNvSpPr>
          <p:nvPr>
            <p:ph sz="quarter" idx="13"/>
          </p:nvPr>
        </p:nvSpPr>
        <p:spPr>
          <a:xfrm>
            <a:off x="913774" y="604008"/>
            <a:ext cx="10363826" cy="5780014"/>
          </a:xfrm>
        </p:spPr>
        <p:txBody>
          <a:bodyPr>
            <a:normAutofit/>
          </a:bodyPr>
          <a:lstStyle/>
          <a:p>
            <a:pPr marL="0" indent="0">
              <a:buNone/>
            </a:pPr>
            <a:r>
              <a:rPr lang="en-GB" sz="2800" b="1" u="sng" dirty="0"/>
              <a:t>Analysis provenance</a:t>
            </a:r>
          </a:p>
          <a:p>
            <a:r>
              <a:rPr lang="en-GB" cap="none" dirty="0">
                <a:latin typeface="Calibri" panose="020F0502020204030204" pitchFamily="34" charset="0"/>
                <a:cs typeface="Calibri" panose="020F0502020204030204" pitchFamily="34" charset="0"/>
              </a:rPr>
              <a:t>Has the TRICS data within the report been produced by those people involved in writing the report for this particular site?</a:t>
            </a:r>
          </a:p>
          <a:p>
            <a:r>
              <a:rPr lang="en-GB" cap="none" dirty="0">
                <a:latin typeface="Calibri" panose="020F0502020204030204" pitchFamily="34" charset="0"/>
                <a:cs typeface="Calibri" panose="020F0502020204030204" pitchFamily="34" charset="0"/>
              </a:rPr>
              <a:t>Sometimes it has been know for people to use standard figures, rather than trying to replicate specific development constraints.</a:t>
            </a:r>
          </a:p>
          <a:p>
            <a:pPr marL="0" indent="0">
              <a:buNone/>
            </a:pPr>
            <a:endParaRPr lang="en-GB" dirty="0"/>
          </a:p>
          <a:p>
            <a:pPr marL="0" indent="0">
              <a:buNone/>
            </a:pPr>
            <a:endParaRPr lang="en-GB" dirty="0"/>
          </a:p>
        </p:txBody>
      </p:sp>
      <p:pic>
        <p:nvPicPr>
          <p:cNvPr id="4" name="Picture 3">
            <a:extLst>
              <a:ext uri="{FF2B5EF4-FFF2-40B4-BE49-F238E27FC236}">
                <a16:creationId xmlns:a16="http://schemas.microsoft.com/office/drawing/2014/main" id="{F04C427D-31F7-4CB3-ADA0-E9A3D0609454}"/>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40989" y="193707"/>
            <a:ext cx="1536408" cy="1827485"/>
          </a:xfrm>
          <a:prstGeom prst="rect">
            <a:avLst/>
          </a:prstGeom>
        </p:spPr>
      </p:pic>
      <p:pic>
        <p:nvPicPr>
          <p:cNvPr id="1026" name="Picture 2" descr="Image result for regus hammersmith">
            <a:extLst>
              <a:ext uri="{FF2B5EF4-FFF2-40B4-BE49-F238E27FC236}">
                <a16:creationId xmlns:a16="http://schemas.microsoft.com/office/drawing/2014/main" id="{0ECEF50B-0530-4C9E-8D02-18F2137300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8289" y="3294839"/>
            <a:ext cx="3741224" cy="280179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peartree business centre ferndown">
            <a:extLst>
              <a:ext uri="{FF2B5EF4-FFF2-40B4-BE49-F238E27FC236}">
                <a16:creationId xmlns:a16="http://schemas.microsoft.com/office/drawing/2014/main" id="{ECED1319-6856-41EC-911D-0384552D27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6864" y="3204435"/>
            <a:ext cx="4482875" cy="2982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8835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7860F8-2EEB-473B-8743-A6F50590A1A4}"/>
              </a:ext>
            </a:extLst>
          </p:cNvPr>
          <p:cNvSpPr>
            <a:spLocks noGrp="1"/>
          </p:cNvSpPr>
          <p:nvPr>
            <p:ph sz="quarter" idx="13"/>
          </p:nvPr>
        </p:nvSpPr>
        <p:spPr>
          <a:xfrm>
            <a:off x="913774" y="604008"/>
            <a:ext cx="10363826" cy="1827485"/>
          </a:xfrm>
        </p:spPr>
        <p:txBody>
          <a:bodyPr>
            <a:normAutofit/>
          </a:bodyPr>
          <a:lstStyle/>
          <a:p>
            <a:pPr marL="0" indent="0">
              <a:buNone/>
            </a:pPr>
            <a:r>
              <a:rPr lang="en-GB" sz="2800" b="1" u="sng" dirty="0"/>
              <a:t>Analysis provenance</a:t>
            </a:r>
          </a:p>
          <a:p>
            <a:r>
              <a:rPr lang="en-GB" cap="none" dirty="0">
                <a:latin typeface="Calibri" panose="020F0502020204030204" pitchFamily="34" charset="0"/>
                <a:cs typeface="Calibri" panose="020F0502020204030204" pitchFamily="34" charset="0"/>
              </a:rPr>
              <a:t>In some cases other member organisation extracts have been used without their knowledge.</a:t>
            </a:r>
          </a:p>
          <a:p>
            <a:pPr lvl="1">
              <a:buFont typeface="Courier New" panose="02070309020205020404" pitchFamily="49" charset="0"/>
              <a:buChar char="o"/>
            </a:pPr>
            <a:r>
              <a:rPr lang="en-GB" cap="none" dirty="0">
                <a:latin typeface="Calibri" panose="020F0502020204030204" pitchFamily="34" charset="0"/>
                <a:cs typeface="Calibri" panose="020F0502020204030204" pitchFamily="34" charset="0"/>
              </a:rPr>
              <a:t>Online Planning Portals have copies of all reports associated with a Planning Application, which enables anyone to view its contents.</a:t>
            </a:r>
          </a:p>
          <a:p>
            <a:pPr lvl="1">
              <a:buFont typeface="Courier New" panose="02070309020205020404" pitchFamily="49" charset="0"/>
              <a:buChar char="o"/>
            </a:pPr>
            <a:endParaRPr lang="en-GB" cap="none" dirty="0">
              <a:latin typeface="Calibri" panose="020F0502020204030204" pitchFamily="34" charset="0"/>
              <a:cs typeface="Calibri" panose="020F0502020204030204" pitchFamily="34" charset="0"/>
            </a:endParaRPr>
          </a:p>
          <a:p>
            <a:pPr marL="457200" lvl="1" indent="0">
              <a:buNone/>
            </a:pPr>
            <a:endParaRPr lang="en-GB" cap="none" dirty="0">
              <a:latin typeface="Calibri" panose="020F0502020204030204" pitchFamily="34" charset="0"/>
              <a:cs typeface="Calibri" panose="020F0502020204030204" pitchFamily="34" charset="0"/>
            </a:endParaRPr>
          </a:p>
          <a:p>
            <a:pPr marL="457200" lvl="1" indent="0">
              <a:buNone/>
            </a:pPr>
            <a:endParaRPr lang="en-GB" cap="none" dirty="0">
              <a:latin typeface="Calibri" panose="020F0502020204030204" pitchFamily="34" charset="0"/>
              <a:cs typeface="Calibri" panose="020F0502020204030204" pitchFamily="34" charset="0"/>
            </a:endParaRPr>
          </a:p>
          <a:p>
            <a:pPr lvl="1">
              <a:buFont typeface="Courier New" panose="02070309020205020404" pitchFamily="49" charset="0"/>
              <a:buChar char="o"/>
            </a:pPr>
            <a:endParaRPr lang="en-GB" cap="none" dirty="0">
              <a:latin typeface="Calibri" panose="020F0502020204030204" pitchFamily="34" charset="0"/>
              <a:cs typeface="Calibri" panose="020F0502020204030204" pitchFamily="34" charset="0"/>
            </a:endParaRPr>
          </a:p>
          <a:p>
            <a:pPr lvl="1">
              <a:buFont typeface="Courier New" panose="02070309020205020404" pitchFamily="49" charset="0"/>
              <a:buChar char="o"/>
            </a:pPr>
            <a:endParaRPr lang="en-GB" cap="none" dirty="0">
              <a:latin typeface="Calibri" panose="020F0502020204030204" pitchFamily="34" charset="0"/>
              <a:cs typeface="Calibri" panose="020F0502020204030204" pitchFamily="34" charset="0"/>
            </a:endParaRPr>
          </a:p>
          <a:p>
            <a:pPr marL="0" indent="0">
              <a:buNone/>
            </a:pPr>
            <a:endParaRPr lang="en-GB" dirty="0"/>
          </a:p>
        </p:txBody>
      </p:sp>
      <p:pic>
        <p:nvPicPr>
          <p:cNvPr id="4" name="Picture 3">
            <a:extLst>
              <a:ext uri="{FF2B5EF4-FFF2-40B4-BE49-F238E27FC236}">
                <a16:creationId xmlns:a16="http://schemas.microsoft.com/office/drawing/2014/main" id="{F04C427D-31F7-4CB3-ADA0-E9A3D0609454}"/>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40989" y="193707"/>
            <a:ext cx="1536408" cy="1827485"/>
          </a:xfrm>
          <a:prstGeom prst="rect">
            <a:avLst/>
          </a:prstGeom>
        </p:spPr>
      </p:pic>
      <p:pic>
        <p:nvPicPr>
          <p:cNvPr id="5" name="Picture 4">
            <a:extLst>
              <a:ext uri="{FF2B5EF4-FFF2-40B4-BE49-F238E27FC236}">
                <a16:creationId xmlns:a16="http://schemas.microsoft.com/office/drawing/2014/main" id="{B22F2F2E-6A11-4A60-BF31-5CCED249D438}"/>
              </a:ext>
            </a:extLst>
          </p:cNvPr>
          <p:cNvPicPr>
            <a:picLocks noChangeAspect="1"/>
          </p:cNvPicPr>
          <p:nvPr/>
        </p:nvPicPr>
        <p:blipFill>
          <a:blip r:embed="rId3"/>
          <a:stretch>
            <a:fillRect/>
          </a:stretch>
        </p:blipFill>
        <p:spPr>
          <a:xfrm>
            <a:off x="7948046" y="2146267"/>
            <a:ext cx="4029351" cy="3777516"/>
          </a:xfrm>
          <a:prstGeom prst="rect">
            <a:avLst/>
          </a:prstGeom>
        </p:spPr>
      </p:pic>
      <p:sp>
        <p:nvSpPr>
          <p:cNvPr id="6" name="TextBox 5">
            <a:extLst>
              <a:ext uri="{FF2B5EF4-FFF2-40B4-BE49-F238E27FC236}">
                <a16:creationId xmlns:a16="http://schemas.microsoft.com/office/drawing/2014/main" id="{5BCBC9BF-5D26-4684-913A-A61DAD64F2D0}"/>
              </a:ext>
            </a:extLst>
          </p:cNvPr>
          <p:cNvSpPr txBox="1"/>
          <p:nvPr/>
        </p:nvSpPr>
        <p:spPr>
          <a:xfrm>
            <a:off x="913775" y="2431493"/>
            <a:ext cx="7080934" cy="2483244"/>
          </a:xfrm>
          <a:prstGeom prst="rect">
            <a:avLst/>
          </a:prstGeom>
          <a:noFill/>
        </p:spPr>
        <p:txBody>
          <a:bodyPr wrap="square" rtlCol="0">
            <a:spAutoFit/>
          </a:bodyPr>
          <a:lstStyle/>
          <a:p>
            <a:pPr marL="685800" lvl="1" indent="-228600" defTabSz="914400">
              <a:lnSpc>
                <a:spcPct val="120000"/>
              </a:lnSpc>
              <a:spcBef>
                <a:spcPts val="500"/>
              </a:spcBef>
              <a:buClr>
                <a:schemeClr val="tx1"/>
              </a:buClr>
              <a:buFont typeface="Courier New" panose="02070309020205020404" pitchFamily="49" charset="0"/>
              <a:buChar char="o"/>
            </a:pPr>
            <a:r>
              <a:rPr lang="en-GB" dirty="0">
                <a:latin typeface="Calibri" panose="020F0502020204030204" pitchFamily="34" charset="0"/>
                <a:cs typeface="Calibri" panose="020F0502020204030204" pitchFamily="34" charset="0"/>
              </a:rPr>
              <a:t>The copying of this data is clearly against Copyright Law and is stated in the terms and conditions of use.  However, it still does occur and data provided by members is being used without their knowledge.</a:t>
            </a:r>
          </a:p>
          <a:p>
            <a:pPr marL="685800" lvl="1" indent="-228600" defTabSz="914400">
              <a:lnSpc>
                <a:spcPct val="120000"/>
              </a:lnSpc>
              <a:spcBef>
                <a:spcPts val="500"/>
              </a:spcBef>
              <a:buClr>
                <a:schemeClr val="tx1"/>
              </a:buClr>
              <a:buFont typeface="Courier New" panose="02070309020205020404" pitchFamily="49" charset="0"/>
              <a:buChar char="o"/>
            </a:pPr>
            <a:r>
              <a:rPr lang="en-GB" dirty="0">
                <a:latin typeface="Calibri" panose="020F0502020204030204" pitchFamily="34" charset="0"/>
                <a:cs typeface="Calibri" panose="020F0502020204030204" pitchFamily="34" charset="0"/>
              </a:rPr>
              <a:t>Easily policed by Auditors of Reports – Check the name at the top of the outputs and inform the TRICS member that their data has been used by another party.</a:t>
            </a:r>
          </a:p>
        </p:txBody>
      </p:sp>
      <p:pic>
        <p:nvPicPr>
          <p:cNvPr id="9" name="Picture 8">
            <a:extLst>
              <a:ext uri="{FF2B5EF4-FFF2-40B4-BE49-F238E27FC236}">
                <a16:creationId xmlns:a16="http://schemas.microsoft.com/office/drawing/2014/main" id="{9FC39C68-3A6B-4D49-AF43-1ABD42E926DD}"/>
              </a:ext>
            </a:extLst>
          </p:cNvPr>
          <p:cNvPicPr>
            <a:picLocks noChangeAspect="1"/>
          </p:cNvPicPr>
          <p:nvPr/>
        </p:nvPicPr>
        <p:blipFill>
          <a:blip r:embed="rId4"/>
          <a:stretch>
            <a:fillRect/>
          </a:stretch>
        </p:blipFill>
        <p:spPr>
          <a:xfrm>
            <a:off x="1429652" y="4914737"/>
            <a:ext cx="6322596" cy="1247990"/>
          </a:xfrm>
          <a:prstGeom prst="rect">
            <a:avLst/>
          </a:prstGeom>
        </p:spPr>
      </p:pic>
      <p:sp>
        <p:nvSpPr>
          <p:cNvPr id="10" name="Oval 9">
            <a:extLst>
              <a:ext uri="{FF2B5EF4-FFF2-40B4-BE49-F238E27FC236}">
                <a16:creationId xmlns:a16="http://schemas.microsoft.com/office/drawing/2014/main" id="{3BD0372C-7DA1-4170-A439-DF3ACA43C228}"/>
              </a:ext>
            </a:extLst>
          </p:cNvPr>
          <p:cNvSpPr/>
          <p:nvPr/>
        </p:nvSpPr>
        <p:spPr>
          <a:xfrm>
            <a:off x="1429651" y="5269261"/>
            <a:ext cx="2677629" cy="269471"/>
          </a:xfrm>
          <a:prstGeom prst="ellipse">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2440370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7860F8-2EEB-473B-8743-A6F50590A1A4}"/>
              </a:ext>
            </a:extLst>
          </p:cNvPr>
          <p:cNvSpPr>
            <a:spLocks noGrp="1"/>
          </p:cNvSpPr>
          <p:nvPr>
            <p:ph sz="quarter" idx="13"/>
          </p:nvPr>
        </p:nvSpPr>
        <p:spPr>
          <a:xfrm>
            <a:off x="913774" y="914401"/>
            <a:ext cx="10363826" cy="2164360"/>
          </a:xfrm>
        </p:spPr>
        <p:txBody>
          <a:bodyPr/>
          <a:lstStyle/>
          <a:p>
            <a:pPr marL="0" indent="0">
              <a:buNone/>
            </a:pPr>
            <a:r>
              <a:rPr lang="en-GB" sz="2800" b="1" u="sng" dirty="0"/>
              <a:t>Geographic location</a:t>
            </a:r>
          </a:p>
          <a:p>
            <a:r>
              <a:rPr lang="en-GB" b="1" cap="none" dirty="0">
                <a:latin typeface="Calibri" panose="020F0502020204030204" pitchFamily="34" charset="0"/>
                <a:cs typeface="Calibri" panose="020F0502020204030204" pitchFamily="34" charset="0"/>
              </a:rPr>
              <a:t>Do not automatically remove a region of the database!</a:t>
            </a:r>
          </a:p>
          <a:p>
            <a:r>
              <a:rPr lang="en-GB" cap="none" dirty="0">
                <a:latin typeface="Calibri" panose="020F0502020204030204" pitchFamily="34" charset="0"/>
                <a:cs typeface="Calibri" panose="020F0502020204030204" pitchFamily="34" charset="0"/>
              </a:rPr>
              <a:t>Site location is key.</a:t>
            </a:r>
          </a:p>
          <a:p>
            <a:pPr marL="0" indent="0">
              <a:buNone/>
            </a:pPr>
            <a:endParaRPr lang="en-GB" dirty="0"/>
          </a:p>
        </p:txBody>
      </p:sp>
      <p:pic>
        <p:nvPicPr>
          <p:cNvPr id="4" name="Picture 3">
            <a:extLst>
              <a:ext uri="{FF2B5EF4-FFF2-40B4-BE49-F238E27FC236}">
                <a16:creationId xmlns:a16="http://schemas.microsoft.com/office/drawing/2014/main" id="{F04C427D-31F7-4CB3-ADA0-E9A3D0609454}"/>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40989" y="193707"/>
            <a:ext cx="1536408" cy="1827485"/>
          </a:xfrm>
          <a:prstGeom prst="rect">
            <a:avLst/>
          </a:prstGeom>
        </p:spPr>
      </p:pic>
      <p:pic>
        <p:nvPicPr>
          <p:cNvPr id="5" name="Picture 2">
            <a:extLst>
              <a:ext uri="{FF2B5EF4-FFF2-40B4-BE49-F238E27FC236}">
                <a16:creationId xmlns:a16="http://schemas.microsoft.com/office/drawing/2014/main" id="{D8A7FAFD-CC94-416E-B761-F1C784841E6C}"/>
              </a:ext>
            </a:extLst>
          </p:cNvPr>
          <p:cNvPicPr>
            <a:picLocks noChangeAspect="1" noChangeArrowheads="1"/>
          </p:cNvPicPr>
          <p:nvPr/>
        </p:nvPicPr>
        <p:blipFill>
          <a:blip r:embed="rId3" cstate="print"/>
          <a:srcRect/>
          <a:stretch>
            <a:fillRect/>
          </a:stretch>
        </p:blipFill>
        <p:spPr>
          <a:xfrm>
            <a:off x="7759816" y="1522579"/>
            <a:ext cx="3387777" cy="4257436"/>
          </a:xfrm>
          <a:prstGeom prst="rect">
            <a:avLst/>
          </a:prstGeom>
        </p:spPr>
      </p:pic>
      <p:pic>
        <p:nvPicPr>
          <p:cNvPr id="6" name="Picture 5">
            <a:extLst>
              <a:ext uri="{FF2B5EF4-FFF2-40B4-BE49-F238E27FC236}">
                <a16:creationId xmlns:a16="http://schemas.microsoft.com/office/drawing/2014/main" id="{43C228C5-0AE9-46AF-B5AE-48A577E60418}"/>
              </a:ext>
            </a:extLst>
          </p:cNvPr>
          <p:cNvPicPr/>
          <p:nvPr/>
        </p:nvPicPr>
        <p:blipFill rotWithShape="1">
          <a:blip r:embed="rId4">
            <a:extLst>
              <a:ext uri="{28A0092B-C50C-407E-A947-70E740481C1C}">
                <a14:useLocalDpi xmlns:a14="http://schemas.microsoft.com/office/drawing/2010/main" val="0"/>
              </a:ext>
            </a:extLst>
          </a:blip>
          <a:srcRect r="12819" b="37487"/>
          <a:stretch/>
        </p:blipFill>
        <p:spPr bwMode="auto">
          <a:xfrm>
            <a:off x="4638714" y="2101127"/>
            <a:ext cx="2640357" cy="2470874"/>
          </a:xfrm>
          <a:prstGeom prst="rect">
            <a:avLst/>
          </a:prstGeom>
          <a:noFill/>
          <a:ln>
            <a:noFill/>
          </a:ln>
        </p:spPr>
      </p:pic>
      <p:sp>
        <p:nvSpPr>
          <p:cNvPr id="7" name="TextBox 6">
            <a:extLst>
              <a:ext uri="{FF2B5EF4-FFF2-40B4-BE49-F238E27FC236}">
                <a16:creationId xmlns:a16="http://schemas.microsoft.com/office/drawing/2014/main" id="{4DACBFD8-638B-4C06-B003-558D33389ECD}"/>
              </a:ext>
            </a:extLst>
          </p:cNvPr>
          <p:cNvSpPr txBox="1"/>
          <p:nvPr/>
        </p:nvSpPr>
        <p:spPr>
          <a:xfrm>
            <a:off x="645723" y="2849276"/>
            <a:ext cx="3862983" cy="2815643"/>
          </a:xfrm>
          <a:prstGeom prst="rect">
            <a:avLst/>
          </a:prstGeom>
          <a:noFill/>
        </p:spPr>
        <p:txBody>
          <a:bodyPr wrap="square" rtlCol="0">
            <a:spAutoFit/>
          </a:bodyPr>
          <a:lstStyle/>
          <a:p>
            <a:pPr marL="685800" lvl="1" indent="-228600" defTabSz="914400">
              <a:lnSpc>
                <a:spcPct val="120000"/>
              </a:lnSpc>
              <a:spcBef>
                <a:spcPts val="500"/>
              </a:spcBef>
              <a:buClr>
                <a:schemeClr val="tx1"/>
              </a:buClr>
              <a:buFont typeface="Courier New" panose="02070309020205020404" pitchFamily="49" charset="0"/>
              <a:buChar char="o"/>
            </a:pPr>
            <a:r>
              <a:rPr lang="en-GB" dirty="0">
                <a:latin typeface="Calibri" panose="020F0502020204030204" pitchFamily="34" charset="0"/>
                <a:cs typeface="Calibri" panose="020F0502020204030204" pitchFamily="34" charset="0"/>
              </a:rPr>
              <a:t>Remove individual sites once Primary and Secondary Filtering has been undertaken and you have assessed each individual site.</a:t>
            </a:r>
          </a:p>
          <a:p>
            <a:pPr marL="685800" lvl="1" indent="-228600" defTabSz="914400">
              <a:lnSpc>
                <a:spcPct val="120000"/>
              </a:lnSpc>
              <a:spcBef>
                <a:spcPts val="500"/>
              </a:spcBef>
              <a:buClr>
                <a:schemeClr val="tx1"/>
              </a:buClr>
              <a:buFont typeface="Courier New" panose="02070309020205020404" pitchFamily="49" charset="0"/>
              <a:buChar char="o"/>
            </a:pPr>
            <a:r>
              <a:rPr lang="en-GB" dirty="0">
                <a:latin typeface="Calibri" panose="020F0502020204030204" pitchFamily="34" charset="0"/>
                <a:cs typeface="Calibri" panose="020F0502020204030204" pitchFamily="34" charset="0"/>
              </a:rPr>
              <a:t>State reasons for removal within the provided comment facility.</a:t>
            </a:r>
          </a:p>
        </p:txBody>
      </p:sp>
    </p:spTree>
    <p:extLst>
      <p:ext uri="{BB962C8B-B14F-4D97-AF65-F5344CB8AC3E}">
        <p14:creationId xmlns:p14="http://schemas.microsoft.com/office/powerpoint/2010/main" val="321300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7860F8-2EEB-473B-8743-A6F50590A1A4}"/>
              </a:ext>
            </a:extLst>
          </p:cNvPr>
          <p:cNvSpPr>
            <a:spLocks noGrp="1"/>
          </p:cNvSpPr>
          <p:nvPr>
            <p:ph sz="quarter" idx="13"/>
          </p:nvPr>
        </p:nvSpPr>
        <p:spPr>
          <a:xfrm>
            <a:off x="913774" y="914401"/>
            <a:ext cx="10363826" cy="2202024"/>
          </a:xfrm>
        </p:spPr>
        <p:txBody>
          <a:bodyPr>
            <a:normAutofit/>
          </a:bodyPr>
          <a:lstStyle/>
          <a:p>
            <a:pPr marL="0" indent="0">
              <a:buNone/>
            </a:pPr>
            <a:r>
              <a:rPr lang="en-GB" sz="2800" b="1" u="sng" dirty="0"/>
              <a:t>Don’t get your days muddled</a:t>
            </a:r>
          </a:p>
          <a:p>
            <a:r>
              <a:rPr lang="en-GB" b="1" cap="none" dirty="0">
                <a:latin typeface="Calibri" panose="020F0502020204030204" pitchFamily="34" charset="0"/>
                <a:cs typeface="Calibri" panose="020F0502020204030204" pitchFamily="34" charset="0"/>
              </a:rPr>
              <a:t>This still happens!</a:t>
            </a:r>
          </a:p>
          <a:p>
            <a:r>
              <a:rPr lang="en-GB" cap="none" dirty="0">
                <a:latin typeface="Calibri" panose="020F0502020204030204" pitchFamily="34" charset="0"/>
                <a:cs typeface="Calibri" panose="020F0502020204030204" pitchFamily="34" charset="0"/>
              </a:rPr>
              <a:t>Weekdays and Weekends have different peaks and travel behaviours.</a:t>
            </a:r>
          </a:p>
          <a:p>
            <a:r>
              <a:rPr lang="en-GB" cap="none" dirty="0">
                <a:latin typeface="Calibri" panose="020F0502020204030204" pitchFamily="34" charset="0"/>
                <a:cs typeface="Calibri" panose="020F0502020204030204" pitchFamily="34" charset="0"/>
              </a:rPr>
              <a:t>Some uses are even more sensitive.  </a:t>
            </a:r>
          </a:p>
          <a:p>
            <a:pPr marL="0" indent="0">
              <a:buNone/>
            </a:pPr>
            <a:endParaRPr lang="en-GB" dirty="0"/>
          </a:p>
        </p:txBody>
      </p:sp>
      <p:pic>
        <p:nvPicPr>
          <p:cNvPr id="4" name="Picture 3">
            <a:extLst>
              <a:ext uri="{FF2B5EF4-FFF2-40B4-BE49-F238E27FC236}">
                <a16:creationId xmlns:a16="http://schemas.microsoft.com/office/drawing/2014/main" id="{F04C427D-31F7-4CB3-ADA0-E9A3D0609454}"/>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40989" y="193707"/>
            <a:ext cx="1536408" cy="1827485"/>
          </a:xfrm>
          <a:prstGeom prst="rect">
            <a:avLst/>
          </a:prstGeom>
        </p:spPr>
      </p:pic>
      <p:sp>
        <p:nvSpPr>
          <p:cNvPr id="10" name="TextBox 9">
            <a:extLst>
              <a:ext uri="{FF2B5EF4-FFF2-40B4-BE49-F238E27FC236}">
                <a16:creationId xmlns:a16="http://schemas.microsoft.com/office/drawing/2014/main" id="{1E7477E5-39A0-4333-BEB4-918AC5014EB2}"/>
              </a:ext>
            </a:extLst>
          </p:cNvPr>
          <p:cNvSpPr txBox="1"/>
          <p:nvPr/>
        </p:nvSpPr>
        <p:spPr>
          <a:xfrm>
            <a:off x="1168858" y="3258174"/>
            <a:ext cx="4673488" cy="3447098"/>
          </a:xfrm>
          <a:prstGeom prst="rect">
            <a:avLst/>
          </a:prstGeom>
          <a:noFill/>
        </p:spPr>
        <p:txBody>
          <a:bodyPr wrap="square" rtlCol="0">
            <a:spAutoFit/>
          </a:bodyPr>
          <a:lstStyle/>
          <a:p>
            <a:r>
              <a:rPr lang="en-GB" sz="2000" dirty="0">
                <a:latin typeface="Calibri" panose="020F0502020204030204" pitchFamily="34" charset="0"/>
                <a:cs typeface="Calibri" panose="020F0502020204030204" pitchFamily="34" charset="0"/>
              </a:rPr>
              <a:t>Food Retail – Saturday and Sundays are different to each other and are completely different to a weekday.  However, the Fridays also differ from other weekdays.</a:t>
            </a:r>
          </a:p>
          <a:p>
            <a:endParaRPr lang="en-GB" sz="2000" dirty="0">
              <a:latin typeface="Calibri" panose="020F0502020204030204" pitchFamily="34" charset="0"/>
              <a:cs typeface="Calibri" panose="020F0502020204030204" pitchFamily="34" charset="0"/>
            </a:endParaRPr>
          </a:p>
          <a:p>
            <a:r>
              <a:rPr lang="en-GB" sz="2000" dirty="0">
                <a:latin typeface="Calibri" panose="020F0502020204030204" pitchFamily="34" charset="0"/>
                <a:cs typeface="Calibri" panose="020F0502020204030204" pitchFamily="34" charset="0"/>
              </a:rPr>
              <a:t>Mixing your days can sometimes create a fictional profile that would never exist.</a:t>
            </a:r>
          </a:p>
          <a:p>
            <a:endParaRPr lang="en-GB" sz="2000" dirty="0">
              <a:latin typeface="Calibri" panose="020F0502020204030204" pitchFamily="34" charset="0"/>
              <a:cs typeface="Calibri" panose="020F0502020204030204" pitchFamily="34" charset="0"/>
            </a:endParaRPr>
          </a:p>
          <a:p>
            <a:r>
              <a:rPr lang="en-GB" sz="2000" dirty="0">
                <a:latin typeface="Calibri" panose="020F0502020204030204" pitchFamily="34" charset="0"/>
                <a:cs typeface="Calibri" panose="020F0502020204030204" pitchFamily="34" charset="0"/>
              </a:rPr>
              <a:t>Ensure you don’t mix your days without first assessing the compatibility.</a:t>
            </a:r>
          </a:p>
          <a:p>
            <a:endParaRPr lang="en-GB" dirty="0"/>
          </a:p>
        </p:txBody>
      </p:sp>
      <p:graphicFrame>
        <p:nvGraphicFramePr>
          <p:cNvPr id="11" name="Chart 10">
            <a:extLst>
              <a:ext uri="{FF2B5EF4-FFF2-40B4-BE49-F238E27FC236}">
                <a16:creationId xmlns:a16="http://schemas.microsoft.com/office/drawing/2014/main" id="{468B8F8E-3841-4271-9887-25EE7AD85B2B}"/>
              </a:ext>
            </a:extLst>
          </p:cNvPr>
          <p:cNvGraphicFramePr>
            <a:graphicFrameLocks/>
          </p:cNvGraphicFramePr>
          <p:nvPr>
            <p:extLst>
              <p:ext uri="{D42A27DB-BD31-4B8C-83A1-F6EECF244321}">
                <p14:modId xmlns:p14="http://schemas.microsoft.com/office/powerpoint/2010/main" val="579413933"/>
              </p:ext>
            </p:extLst>
          </p:nvPr>
        </p:nvGraphicFramePr>
        <p:xfrm>
          <a:off x="5916992" y="2741886"/>
          <a:ext cx="5435253" cy="37391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468B8F8E-3841-4271-9887-25EE7AD85B2B}"/>
              </a:ext>
            </a:extLst>
          </p:cNvPr>
          <p:cNvGraphicFramePr>
            <a:graphicFrameLocks/>
          </p:cNvGraphicFramePr>
          <p:nvPr>
            <p:extLst>
              <p:ext uri="{D42A27DB-BD31-4B8C-83A1-F6EECF244321}">
                <p14:modId xmlns:p14="http://schemas.microsoft.com/office/powerpoint/2010/main" val="3529794523"/>
              </p:ext>
            </p:extLst>
          </p:nvPr>
        </p:nvGraphicFramePr>
        <p:xfrm>
          <a:off x="5879669" y="2759233"/>
          <a:ext cx="5435253" cy="373914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5459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Graphic spid="12"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7860F8-2EEB-473B-8743-A6F50590A1A4}"/>
              </a:ext>
            </a:extLst>
          </p:cNvPr>
          <p:cNvSpPr>
            <a:spLocks noGrp="1"/>
          </p:cNvSpPr>
          <p:nvPr>
            <p:ph sz="quarter" idx="13"/>
          </p:nvPr>
        </p:nvSpPr>
        <p:spPr>
          <a:xfrm>
            <a:off x="913774" y="604008"/>
            <a:ext cx="10363826" cy="5104334"/>
          </a:xfrm>
        </p:spPr>
        <p:txBody>
          <a:bodyPr>
            <a:normAutofit/>
          </a:bodyPr>
          <a:lstStyle/>
          <a:p>
            <a:pPr marL="0" indent="0">
              <a:buNone/>
            </a:pPr>
            <a:r>
              <a:rPr lang="en-GB" sz="2800" b="1" u="sng" dirty="0"/>
              <a:t>Audit reference</a:t>
            </a:r>
          </a:p>
          <a:p>
            <a:r>
              <a:rPr lang="en-GB" cap="none" dirty="0">
                <a:latin typeface="Calibri" panose="020F0502020204030204" pitchFamily="34" charset="0"/>
                <a:cs typeface="Calibri" panose="020F0502020204030204" pitchFamily="34" charset="0"/>
              </a:rPr>
              <a:t>The Audit Reference is a very handy tool for collaboration work.</a:t>
            </a:r>
          </a:p>
          <a:p>
            <a:pPr lvl="1">
              <a:buFont typeface="Courier New" panose="02070309020205020404" pitchFamily="49" charset="0"/>
              <a:buChar char="o"/>
            </a:pPr>
            <a:r>
              <a:rPr lang="en-GB" cap="none" dirty="0">
                <a:latin typeface="Calibri" panose="020F0502020204030204" pitchFamily="34" charset="0"/>
                <a:cs typeface="Calibri" panose="020F0502020204030204" pitchFamily="34" charset="0"/>
              </a:rPr>
              <a:t>If you are working with colleagues or are in the process of agreeing figures with other parties you can easily forward the complete TRICS process with just a code.</a:t>
            </a:r>
          </a:p>
          <a:p>
            <a:pPr lvl="1">
              <a:buFont typeface="Courier New" panose="02070309020205020404" pitchFamily="49" charset="0"/>
              <a:buChar char="o"/>
            </a:pPr>
            <a:r>
              <a:rPr lang="en-GB" cap="none" dirty="0">
                <a:latin typeface="Calibri" panose="020F0502020204030204" pitchFamily="34" charset="0"/>
                <a:cs typeface="Calibri" panose="020F0502020204030204" pitchFamily="34" charset="0"/>
              </a:rPr>
              <a:t>No need to provide all of the paperwork.</a:t>
            </a:r>
          </a:p>
          <a:p>
            <a:pPr lvl="1">
              <a:buFont typeface="Courier New" panose="02070309020205020404" pitchFamily="49" charset="0"/>
              <a:buChar char="o"/>
            </a:pPr>
            <a:r>
              <a:rPr lang="en-GB" cap="none" dirty="0">
                <a:latin typeface="Calibri" panose="020F0502020204030204" pitchFamily="34" charset="0"/>
                <a:cs typeface="Calibri" panose="020F0502020204030204" pitchFamily="34" charset="0"/>
              </a:rPr>
              <a:t>Just send the reference that is provided at the top of the pdf report.</a:t>
            </a:r>
          </a:p>
          <a:p>
            <a:pPr lvl="1">
              <a:buFont typeface="Courier New" panose="02070309020205020404" pitchFamily="49" charset="0"/>
              <a:buChar char="o"/>
            </a:pPr>
            <a:r>
              <a:rPr lang="en-GB" cap="none" dirty="0">
                <a:latin typeface="Calibri" panose="020F0502020204030204" pitchFamily="34" charset="0"/>
                <a:cs typeface="Calibri" panose="020F0502020204030204" pitchFamily="34" charset="0"/>
              </a:rPr>
              <a:t>Recipient can see and amend your analysis, must be same version of software.</a:t>
            </a:r>
          </a:p>
          <a:p>
            <a:pPr lvl="1">
              <a:buFont typeface="Courier New" panose="02070309020205020404" pitchFamily="49" charset="0"/>
              <a:buChar char="o"/>
            </a:pPr>
            <a:endParaRPr lang="en-GB" cap="none" dirty="0">
              <a:latin typeface="Calibri" panose="020F0502020204030204" pitchFamily="34" charset="0"/>
              <a:cs typeface="Calibri" panose="020F0502020204030204" pitchFamily="34" charset="0"/>
            </a:endParaRPr>
          </a:p>
          <a:p>
            <a:pPr marL="228600" lvl="1">
              <a:lnSpc>
                <a:spcPct val="130000"/>
              </a:lnSpc>
              <a:spcBef>
                <a:spcPts val="1000"/>
              </a:spcBef>
            </a:pPr>
            <a:endParaRPr lang="en-GB" sz="2000" cap="none" dirty="0">
              <a:latin typeface="Calibri" panose="020F0502020204030204" pitchFamily="34" charset="0"/>
              <a:cs typeface="Calibri" panose="020F0502020204030204" pitchFamily="34" charset="0"/>
            </a:endParaRPr>
          </a:p>
          <a:p>
            <a:pPr marL="228600" lvl="1">
              <a:lnSpc>
                <a:spcPct val="130000"/>
              </a:lnSpc>
              <a:spcBef>
                <a:spcPts val="1000"/>
              </a:spcBef>
            </a:pPr>
            <a:endParaRPr lang="en-GB" sz="2000" cap="none" dirty="0">
              <a:latin typeface="Calibri" panose="020F0502020204030204" pitchFamily="34" charset="0"/>
              <a:cs typeface="Calibri" panose="020F0502020204030204" pitchFamily="34" charset="0"/>
            </a:endParaRPr>
          </a:p>
          <a:p>
            <a:pPr marL="228600" lvl="1">
              <a:lnSpc>
                <a:spcPct val="130000"/>
              </a:lnSpc>
              <a:spcBef>
                <a:spcPts val="1000"/>
              </a:spcBef>
            </a:pPr>
            <a:r>
              <a:rPr lang="en-GB" sz="2000" cap="none" dirty="0">
                <a:latin typeface="Calibri" panose="020F0502020204030204" pitchFamily="34" charset="0"/>
                <a:cs typeface="Calibri" panose="020F0502020204030204" pitchFamily="34" charset="0"/>
              </a:rPr>
              <a:t>Not however, a replacement within your report!</a:t>
            </a:r>
          </a:p>
          <a:p>
            <a:pPr lvl="1">
              <a:buFont typeface="Courier New" panose="02070309020205020404" pitchFamily="49" charset="0"/>
              <a:buChar char="o"/>
            </a:pPr>
            <a:endParaRPr lang="en-GB" cap="none" dirty="0">
              <a:latin typeface="Calibri" panose="020F0502020204030204" pitchFamily="34" charset="0"/>
              <a:cs typeface="Calibri" panose="020F0502020204030204" pitchFamily="34" charset="0"/>
            </a:endParaRPr>
          </a:p>
          <a:p>
            <a:pPr marL="457200" lvl="1" indent="0">
              <a:buNone/>
            </a:pPr>
            <a:endParaRPr lang="en-GB" cap="none" dirty="0">
              <a:latin typeface="Calibri" panose="020F0502020204030204" pitchFamily="34" charset="0"/>
              <a:cs typeface="Calibri" panose="020F0502020204030204" pitchFamily="34" charset="0"/>
            </a:endParaRPr>
          </a:p>
          <a:p>
            <a:pPr marL="457200" lvl="1" indent="0">
              <a:buNone/>
            </a:pPr>
            <a:endParaRPr lang="en-GB" cap="none" dirty="0">
              <a:latin typeface="Calibri" panose="020F0502020204030204" pitchFamily="34" charset="0"/>
              <a:cs typeface="Calibri" panose="020F0502020204030204" pitchFamily="34" charset="0"/>
            </a:endParaRPr>
          </a:p>
          <a:p>
            <a:pPr lvl="1">
              <a:buFont typeface="Courier New" panose="02070309020205020404" pitchFamily="49" charset="0"/>
              <a:buChar char="o"/>
            </a:pPr>
            <a:endParaRPr lang="en-GB" cap="none" dirty="0">
              <a:latin typeface="Calibri" panose="020F0502020204030204" pitchFamily="34" charset="0"/>
              <a:cs typeface="Calibri" panose="020F0502020204030204" pitchFamily="34" charset="0"/>
            </a:endParaRPr>
          </a:p>
          <a:p>
            <a:pPr lvl="1">
              <a:buFont typeface="Courier New" panose="02070309020205020404" pitchFamily="49" charset="0"/>
              <a:buChar char="o"/>
            </a:pPr>
            <a:endParaRPr lang="en-GB" cap="none" dirty="0">
              <a:latin typeface="Calibri" panose="020F0502020204030204" pitchFamily="34" charset="0"/>
              <a:cs typeface="Calibri" panose="020F0502020204030204" pitchFamily="34" charset="0"/>
            </a:endParaRPr>
          </a:p>
          <a:p>
            <a:pPr marL="0" indent="0">
              <a:buNone/>
            </a:pPr>
            <a:endParaRPr lang="en-GB" dirty="0"/>
          </a:p>
        </p:txBody>
      </p:sp>
      <p:pic>
        <p:nvPicPr>
          <p:cNvPr id="4" name="Picture 3">
            <a:extLst>
              <a:ext uri="{FF2B5EF4-FFF2-40B4-BE49-F238E27FC236}">
                <a16:creationId xmlns:a16="http://schemas.microsoft.com/office/drawing/2014/main" id="{F04C427D-31F7-4CB3-ADA0-E9A3D0609454}"/>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40989" y="193707"/>
            <a:ext cx="1536408" cy="1827485"/>
          </a:xfrm>
          <a:prstGeom prst="rect">
            <a:avLst/>
          </a:prstGeom>
        </p:spPr>
      </p:pic>
      <p:pic>
        <p:nvPicPr>
          <p:cNvPr id="9" name="Picture 8">
            <a:extLst>
              <a:ext uri="{FF2B5EF4-FFF2-40B4-BE49-F238E27FC236}">
                <a16:creationId xmlns:a16="http://schemas.microsoft.com/office/drawing/2014/main" id="{9FC39C68-3A6B-4D49-AF43-1ABD42E926DD}"/>
              </a:ext>
            </a:extLst>
          </p:cNvPr>
          <p:cNvPicPr>
            <a:picLocks noChangeAspect="1"/>
          </p:cNvPicPr>
          <p:nvPr/>
        </p:nvPicPr>
        <p:blipFill>
          <a:blip r:embed="rId4"/>
          <a:stretch>
            <a:fillRect/>
          </a:stretch>
        </p:blipFill>
        <p:spPr>
          <a:xfrm>
            <a:off x="5125472" y="3690822"/>
            <a:ext cx="6322596" cy="1247990"/>
          </a:xfrm>
          <a:prstGeom prst="rect">
            <a:avLst/>
          </a:prstGeom>
        </p:spPr>
      </p:pic>
      <p:sp>
        <p:nvSpPr>
          <p:cNvPr id="10" name="Oval 9">
            <a:extLst>
              <a:ext uri="{FF2B5EF4-FFF2-40B4-BE49-F238E27FC236}">
                <a16:creationId xmlns:a16="http://schemas.microsoft.com/office/drawing/2014/main" id="{3BD0372C-7DA1-4170-A439-DF3ACA43C228}"/>
              </a:ext>
            </a:extLst>
          </p:cNvPr>
          <p:cNvSpPr/>
          <p:nvPr/>
        </p:nvSpPr>
        <p:spPr>
          <a:xfrm>
            <a:off x="8791949" y="4285043"/>
            <a:ext cx="2677629" cy="269471"/>
          </a:xfrm>
          <a:prstGeom prst="ellipse">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3787845636"/>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Droplet</Template>
  <TotalTime>430</TotalTime>
  <Words>1582</Words>
  <Application>Microsoft Office PowerPoint</Application>
  <PresentationFormat>Widescreen</PresentationFormat>
  <Paragraphs>130</Paragraphs>
  <Slides>16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Courier New</vt:lpstr>
      <vt:lpstr>Tw Cen MT</vt:lpstr>
      <vt:lpstr>Droplet</vt:lpstr>
      <vt:lpstr>Good Practice: Hints &amp; Tips on Everyday Use of TRICS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Nick Rabbets | TRICS</dc:creator>
  <cp:lastModifiedBy>Nick Rabbets | TRICS</cp:lastModifiedBy>
  <cp:revision>51</cp:revision>
  <dcterms:created xsi:type="dcterms:W3CDTF">2017-09-19T07:40:08Z</dcterms:created>
  <dcterms:modified xsi:type="dcterms:W3CDTF">2017-10-17T13:30:09Z</dcterms:modified>
</cp:coreProperties>
</file>